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57" r:id="rId4"/>
    <p:sldId id="266" r:id="rId5"/>
    <p:sldId id="258" r:id="rId6"/>
    <p:sldId id="259" r:id="rId7"/>
    <p:sldId id="260" r:id="rId8"/>
    <p:sldId id="267" r:id="rId9"/>
    <p:sldId id="268" r:id="rId10"/>
    <p:sldId id="269" r:id="rId11"/>
    <p:sldId id="270" r:id="rId12"/>
    <p:sldId id="271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6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6806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467" y="0"/>
            <a:ext cx="1220046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xn----7sbbaabc5fvcf6a.xn--p1ai/sveden/education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G:\&#1055;&#1088;&#1086;100%20&#1086;%20&#1087;&#1088;&#1086;&#1092;&#1077;&#1089;&#1089;&#1080;&#1080;%20&#1101;&#1083;&#1077;&#1082;&#1090;&#1088;&#1086;&#1084;&#1086;&#1085;&#1090;&#1077;&#1088;&#1072;\&#1101;&#1083;&#1077;&#1082;&#1090;&#1088;&#1086;&#1084;&#1086;&#1085;&#1090;&#1077;&#1088;%20&#1082;&#1086;&#1085;&#1090;&#1072;&#1082;&#1090;&#1085;&#1099;&#1093;%20&#1089;&#1077;&#1090;&#1077;&#1081;.mp4" TargetMode="External"/><Relationship Id="rId1" Type="http://schemas.microsoft.com/office/2007/relationships/media" Target="file:///G:\&#1055;&#1088;&#1086;100%20&#1086;%20&#1087;&#1088;&#1086;&#1092;&#1077;&#1089;&#1089;&#1080;&#1080;%20&#1101;&#1083;&#1077;&#1082;&#1090;&#1088;&#1086;&#1084;&#1086;&#1085;&#1090;&#1077;&#1088;&#1072;\&#1101;&#1083;&#1077;&#1082;&#1090;&#1088;&#1086;&#1084;&#1086;&#1085;&#1090;&#1077;&#1088;%20&#1082;&#1086;&#1085;&#1090;&#1072;&#1082;&#1090;&#1085;&#1099;&#1093;%20&#1089;&#1077;&#1090;&#1077;&#1081;.mp4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ase.garant.ru/70444460/53f89421bbdaf741eb2d1ecc4ddb4c33/" TargetMode="External"/><Relationship Id="rId2" Type="http://schemas.openxmlformats.org/officeDocument/2006/relationships/hyperlink" Target="https://www.ltk-coll.ru/wp-content/uploads/2021/02/110800.03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hyperlink" Target="https://pl-24.ru/profesi/profesija-35-01-15-yelektromonter-po-remontu-i-obsluzhivaniyu-yelektroborudovanija-v-selskohozjaistvenom-proizvodstve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" y="114300"/>
            <a:ext cx="11928764" cy="6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</a:rPr>
              <a:t>Возможности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</a:rPr>
              <a:t>для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</a:rPr>
              <a:t>развития</a:t>
            </a:r>
            <a:r>
              <a:rPr lang="en-US" altLang="ru-RU" sz="28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800" b="1">
                <a:latin typeface="Times New Roman" panose="02020603050405020304" charset="0"/>
                <a:cs typeface="Times New Roman" panose="02020603050405020304" charset="0"/>
              </a:rPr>
              <a:t>карьеры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00685" y="1212215"/>
            <a:ext cx="6557010" cy="41643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Повышение квалификации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Переход на более высокие должности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Специализация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Открытие собственного бизнеса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Научная и преподавательская карьера</a:t>
            </a:r>
          </a:p>
          <a:p>
            <a:pPr algn="just" defTabSz="266700">
              <a:lnSpc>
                <a:spcPct val="150000"/>
              </a:lnSpc>
            </a:pPr>
            <a:endParaRPr sz="20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50000"/>
              </a:lnSpc>
            </a:pPr>
            <a:r>
              <a:rPr sz="2000">
                <a:latin typeface="Times New Roman" panose="02020603050405020304"/>
                <a:ea typeface="Calibri" panose="020F0502020204030204"/>
              </a:rPr>
              <a:t>Карьерная лестница электромонтёра может варьироваться в зависимости от предприятия, отрасли и региона.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Где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можно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получить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профессию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400" b="1">
                <a:latin typeface="Times New Roman" panose="02020603050405020304" charset="0"/>
                <a:cs typeface="Times New Roman" panose="02020603050405020304" charset="0"/>
              </a:rPr>
              <a:t>электромонтёра</a:t>
            </a:r>
            <a:r>
              <a:rPr lang="en-US" altLang="ru-RU" sz="2400" b="1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46125" y="901065"/>
            <a:ext cx="7187565" cy="48425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В Балахтинском аграрном техникуме </a:t>
            </a:r>
            <a:r>
              <a:rPr lang="en-US" altLang="ru-RU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https://</a:t>
            </a:r>
            <a:r>
              <a:rPr lang="en-US" altLang="en-US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бат</a:t>
            </a:r>
            <a:r>
              <a:rPr lang="en-US" altLang="ru-RU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-</a:t>
            </a:r>
            <a:r>
              <a:rPr lang="en-US" altLang="en-US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балахта</a:t>
            </a:r>
            <a:r>
              <a:rPr lang="en-US" altLang="ru-RU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.</a:t>
            </a:r>
            <a:r>
              <a:rPr lang="en-US" altLang="en-US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рф</a:t>
            </a:r>
            <a:r>
              <a:rPr lang="en-US" altLang="ru-RU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/</a:t>
            </a:r>
            <a:r>
              <a:rPr lang="ru-RU" altLang="en-US"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 </a:t>
            </a: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есть программа подготовки электромонтёра по ремонту и обслуживанию электрооборудования в сельскохозяйственном производстве (код — 35.01.15). 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var(--depot-font-size-text-s-paragraph) var(--depot-font-text)"/>
              <a:cs typeface="Times New Roman" panose="02020603050405020304" charset="0"/>
              <a:hlinkClick r:id="rId2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Некоторые виды деятельности, к которым готовят студентов: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var(--depot-font-size-text-m-paragraph) var(--depot-font-text)"/>
                <a:cs typeface="Times New Roman" panose="02020603050405020304" charset="0"/>
              </a:rPr>
              <a:t>монтаж, обслуживание и ремонт производственных силовых и осветительных электроустановок;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var(--depot-font-size-text-s-paragraph) var(--depot-font-text)"/>
              <a:cs typeface="Times New Roman" panose="02020603050405020304" charset="0"/>
              <a:hlinkClick r:id="rId2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var(--depot-font-size-text-m-paragraph) var(--depot-font-text)"/>
                <a:cs typeface="Times New Roman" panose="02020603050405020304" charset="0"/>
              </a:rPr>
              <a:t>обслуживание и ремонт электропроводок;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var(--depot-font-size-text-s-paragraph) var(--depot-font-text)"/>
              <a:cs typeface="Times New Roman" panose="02020603050405020304" charset="0"/>
              <a:hlinkClick r:id="rId2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var(--depot-font-size-text-m-paragraph) var(--depot-font-text)"/>
                <a:cs typeface="Times New Roman" panose="02020603050405020304" charset="0"/>
              </a:rPr>
              <a:t>ремонт электродвигателей, генераторов, трансформаторов, пускорегулирующей и защитной аппаратуры;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var(--depot-font-size-text-s-paragraph) var(--depot-font-text)"/>
              <a:cs typeface="Times New Roman" panose="02020603050405020304" charset="0"/>
              <a:hlinkClick r:id="rId2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Font typeface="Arial" panose="020B0604020202020204"/>
              <a:buChar char="•"/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var(--depot-font-size-text-m-paragraph) var(--depot-font-text)"/>
                <a:cs typeface="Times New Roman" panose="02020603050405020304" charset="0"/>
              </a:rPr>
              <a:t>монтаж и обслуживание воздушных линий электропередач напряжением 0,4 кВ и 10 кВ.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var(--depot-font-size-text-s-paragraph) var(--depot-font-text)"/>
              <a:cs typeface="Times New Roman" panose="02020603050405020304" charset="0"/>
              <a:hlinkClick r:id="rId2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Форма обучения: очная. 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var(--depot-font-size-text-s-paragraph) var(--depot-font-text)"/>
              <a:cs typeface="Times New Roman" panose="02020603050405020304" charset="0"/>
              <a:hlinkClick r:id="rId2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</a:pPr>
            <a:r>
              <a:rPr sz="1600" b="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Нормативный срок обучения: 2 года и 10 месяцев — на базе основного общего образования (9 классов), 10 месяцев — на базе среднего общего образования (11 классов). </a:t>
            </a:r>
            <a:endParaRPr sz="1600" b="0" i="0">
              <a:solidFill>
                <a:schemeClr val="tx1"/>
              </a:solidFill>
              <a:latin typeface="Times New Roman" panose="02020603050405020304" charset="0"/>
              <a:ea typeface="YS Text"/>
              <a:cs typeface="Times New Roman" panose="02020603050405020304" charset="0"/>
              <a:hlinkClick r:id="rId2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0" y="90805"/>
            <a:ext cx="1962150" cy="178117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746125" y="5807075"/>
            <a:ext cx="8856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В г. Красноярск можно получить данную профессию в </a:t>
            </a:r>
            <a:r>
              <a:rPr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Красноярск</a:t>
            </a:r>
            <a:r>
              <a:rPr 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ом</a:t>
            </a:r>
            <a:r>
              <a:rPr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 индустриально-металлургическ</a:t>
            </a:r>
            <a:r>
              <a:rPr 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ом</a:t>
            </a:r>
            <a:r>
              <a:rPr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 техникум</a:t>
            </a:r>
            <a:r>
              <a:rPr 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е, 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Красноярск</a:t>
            </a:r>
            <a:r>
              <a:rPr lang="ru-RU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ом</a:t>
            </a:r>
            <a:r>
              <a:rPr lang="en-US" alt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 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многопрофильн</a:t>
            </a:r>
            <a:r>
              <a:rPr lang="ru-RU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ом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техникум</a:t>
            </a:r>
            <a:r>
              <a:rPr lang="ru-RU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е</a:t>
            </a:r>
            <a:r>
              <a:rPr lang="en-US" alt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 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имени</a:t>
            </a:r>
            <a:r>
              <a:rPr lang="en-US" alt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 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В</a:t>
            </a:r>
            <a:r>
              <a:rPr lang="en-US" alt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. 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П</a:t>
            </a:r>
            <a:r>
              <a:rPr lang="en-US" alt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. </a:t>
            </a:r>
            <a:r>
              <a:rPr lang="en-US" altLang="en-US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Астафьева</a:t>
            </a:r>
            <a:r>
              <a:rPr lang="en-US" altLang="ru-RU" sz="1600" i="0">
                <a:solidFill>
                  <a:schemeClr val="tx1"/>
                </a:solidFill>
                <a:latin typeface="Times New Roman" panose="02020603050405020304" charset="0"/>
                <a:ea typeface="YS Text"/>
                <a:cs typeface="Times New Roman" panose="02020603050405020304" charset="0"/>
              </a:rPr>
              <a:t>.</a:t>
            </a:r>
            <a:r>
              <a:rPr sz="1600" b="0" i="0">
                <a:solidFill>
                  <a:srgbClr val="333333"/>
                </a:solidFill>
                <a:latin typeface="YS Text"/>
                <a:ea typeface="YS Text"/>
              </a:rPr>
              <a:t> </a:t>
            </a:r>
          </a:p>
        </p:txBody>
      </p:sp>
      <p:pic>
        <p:nvPicPr>
          <p:cNvPr id="7" name="Изображение 6" descr="Gpe3J3CzMc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450" y="2072640"/>
            <a:ext cx="3453130" cy="34531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/>
              <a:t>ПРАКТИЧЕСКИЕ ЗАНЯТИЯ ДЛЯ ГРУПП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79145" y="1020445"/>
            <a:ext cx="7120890" cy="617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66700">
              <a:lnSpc>
                <a:spcPct val="107000"/>
              </a:lnSpc>
            </a:pPr>
            <a:r>
              <a:rPr lang="ru-RU" sz="1600" b="1">
                <a:latin typeface="Times New Roman" panose="02020603050405020304"/>
                <a:ea typeface="Calibri" panose="020F0502020204030204"/>
              </a:rPr>
              <a:t>ЗАДАНИЕ №1. </a:t>
            </a:r>
            <a:r>
              <a:rPr sz="1600" b="1">
                <a:latin typeface="Times New Roman" panose="02020603050405020304"/>
                <a:ea typeface="Calibri" panose="020F0502020204030204"/>
              </a:rPr>
              <a:t>Разгадайте филворд по профессии «Электромонтёр»</a:t>
            </a:r>
            <a:r>
              <a:rPr lang="ru-RU" sz="1600" b="1">
                <a:latin typeface="Times New Roman" panose="02020603050405020304"/>
                <a:ea typeface="Calibri" panose="020F0502020204030204"/>
              </a:rPr>
              <a:t>.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Должно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получится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 8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слов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,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связанных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с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этой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en-US" sz="1600" b="1">
                <a:latin typeface="Times New Roman" panose="02020603050405020304"/>
                <a:ea typeface="Calibri" panose="020F0502020204030204"/>
              </a:rPr>
              <a:t>профессией</a:t>
            </a:r>
            <a:r>
              <a:rPr lang="en-US" altLang="ru-RU" sz="1600" b="1">
                <a:latin typeface="Times New Roman" panose="02020603050405020304"/>
                <a:ea typeface="Calibri" panose="020F0502020204030204"/>
              </a:rPr>
              <a:t>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rcRect t="2569" b="3148"/>
          <a:stretch>
            <a:fillRect/>
          </a:stretch>
        </p:blipFill>
        <p:spPr>
          <a:xfrm>
            <a:off x="694055" y="1746250"/>
            <a:ext cx="9003665" cy="45681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/>
              <a:t>Ответ на филворд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78510" y="4200525"/>
            <a:ext cx="5080000" cy="24574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66700">
              <a:lnSpc>
                <a:spcPct val="107000"/>
              </a:lnSpc>
            </a:pPr>
            <a:r>
              <a:rPr sz="1600" b="1">
                <a:latin typeface="Times New Roman" panose="02020603050405020304"/>
                <a:ea typeface="Calibri" panose="020F0502020204030204"/>
              </a:rPr>
              <a:t>Ответы: 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ЗАРЯД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НАПРЯЖЕНИЕ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ТОК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СВЕТ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ЭНЕРГИЯ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ЛАМПОЧКА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ПРОВОД</a:t>
            </a:r>
          </a:p>
          <a:p>
            <a:pPr defTabSz="266700">
              <a:lnSpc>
                <a:spcPct val="107000"/>
              </a:lnSpc>
            </a:pPr>
            <a:r>
              <a:rPr sz="1600" cap="all">
                <a:latin typeface="Times New Roman" panose="02020603050405020304"/>
                <a:ea typeface="Times New Roman" panose="02020603050405020304"/>
              </a:rPr>
              <a:t>РОЗЕТКА</a:t>
            </a:r>
          </a:p>
        </p:txBody>
      </p:sp>
      <p:graphicFrame>
        <p:nvGraphicFramePr>
          <p:cNvPr id="5" name="Таблица 4"/>
          <p:cNvGraphicFramePr/>
          <p:nvPr>
            <p:custDataLst>
              <p:tags r:id="rId1"/>
            </p:custDataLst>
          </p:nvPr>
        </p:nvGraphicFramePr>
        <p:xfrm>
          <a:off x="859155" y="1076325"/>
          <a:ext cx="6103620" cy="2887980"/>
        </p:xfrm>
        <a:graphic>
          <a:graphicData uri="http://schemas.openxmlformats.org/drawingml/2006/table">
            <a:tbl>
              <a:tblPr/>
              <a:tblGrid>
                <a:gridCol w="508635"/>
                <a:gridCol w="508635"/>
                <a:gridCol w="508635"/>
                <a:gridCol w="508635"/>
                <a:gridCol w="508635"/>
                <a:gridCol w="508635"/>
                <a:gridCol w="508635"/>
                <a:gridCol w="508635"/>
                <a:gridCol w="508635"/>
                <a:gridCol w="508635"/>
                <a:gridCol w="508635"/>
                <a:gridCol w="508635"/>
              </a:tblGrid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Ф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8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Л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Ё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8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З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80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Л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solidFill>
                            <a:schemeClr val="bg1"/>
                          </a:solidFill>
                          <a:highlight>
                            <a:srgbClr val="00008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Ю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Ж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З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00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Л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Л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FFFF00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Ж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Г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З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Ь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И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Е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Ж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Я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М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Ш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К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Ф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Ы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Ъ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Д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В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О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Р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highlight>
                            <a:srgbClr val="00FFFF"/>
                          </a:highlight>
                          <a:latin typeface="Times New Roman" panose="02020603050405020304"/>
                          <a:ea typeface="Times New Roman" panose="02020603050405020304"/>
                        </a:rPr>
                        <a:t>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Ф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240665"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З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Ч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Й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Ю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Ъ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Ц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>
                          <a:latin typeface="Times New Roman" panose="02020603050405020304"/>
                          <a:ea typeface="Times New Roman" panose="02020603050405020304"/>
                        </a:rPr>
                        <a:t>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rcRect t="991"/>
          <a:stretch>
            <a:fillRect/>
          </a:stretch>
        </p:blipFill>
        <p:spPr>
          <a:xfrm>
            <a:off x="0" y="68580"/>
            <a:ext cx="8695055" cy="678942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504305" y="412115"/>
            <a:ext cx="5400040" cy="2040890"/>
          </a:xfrm>
        </p:spPr>
        <p:txBody>
          <a:bodyPr/>
          <a:lstStyle/>
          <a:p>
            <a:pPr algn="ctr"/>
            <a:r>
              <a:rPr lang="en-US" altLang="en-US" sz="4400" b="1"/>
              <a:t>«ПРО</a:t>
            </a:r>
            <a:r>
              <a:rPr lang="en-US" altLang="ru-RU" sz="4400" b="1"/>
              <a:t>100 </a:t>
            </a:r>
            <a:r>
              <a:rPr lang="en-US" altLang="en-US" sz="4400" b="1"/>
              <a:t>о</a:t>
            </a:r>
            <a:r>
              <a:rPr lang="en-US" altLang="ru-RU" sz="4400" b="1"/>
              <a:t> </a:t>
            </a:r>
            <a:r>
              <a:rPr lang="en-US" altLang="en-US" sz="4400" b="1"/>
              <a:t>профессии</a:t>
            </a:r>
            <a:r>
              <a:rPr lang="en-US" altLang="ru-RU" sz="4400" b="1"/>
              <a:t> </a:t>
            </a:r>
            <a:r>
              <a:rPr lang="en-US" altLang="en-US" sz="4400" b="1"/>
              <a:t>электромонтёра»</a:t>
            </a:r>
          </a:p>
        </p:txBody>
      </p:sp>
    </p:spTree>
    <p:extLst>
      <p:ext uri="{BB962C8B-B14F-4D97-AF65-F5344CB8AC3E}">
        <p14:creationId xmlns:p14="http://schemas.microsoft.com/office/powerpoint/2010/main" val="37278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Рисунок 4" descr="Изображение выглядит как человек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9733" r="21857" b="-1"/>
          <a:stretch>
            <a:fillRect/>
          </a:stretch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Текстовое поле 4"/>
          <p:cNvSpPr txBox="1"/>
          <p:nvPr/>
        </p:nvSpPr>
        <p:spPr>
          <a:xfrm>
            <a:off x="7028180" y="1125220"/>
            <a:ext cx="5080000" cy="381508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07000"/>
              </a:lnSpc>
            </a:pPr>
            <a:r>
              <a:rPr sz="2400" i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Электромонтёр</a:t>
            </a:r>
            <a:r>
              <a:rPr sz="240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 — это специалист рабочей специальности, который занимается монтажом, обслуживанием, ремонтом и наладкой электрического оборудования и сетей. </a:t>
            </a:r>
          </a:p>
          <a:p>
            <a:pPr defTabSz="266700">
              <a:lnSpc>
                <a:spcPct val="107000"/>
              </a:lnSpc>
            </a:pPr>
            <a:endParaRPr sz="2400">
              <a:solidFill>
                <a:schemeClr val="bg1"/>
              </a:solidFill>
              <a:latin typeface="Times New Roman" panose="02020603050405020304"/>
              <a:ea typeface="Calibri" panose="020F0502020204030204"/>
            </a:endParaRPr>
          </a:p>
          <a:p>
            <a:pPr defTabSz="266700">
              <a:lnSpc>
                <a:spcPct val="107000"/>
              </a:lnSpc>
            </a:pPr>
            <a:r>
              <a:rPr sz="2400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Он работает с различными системами электроснабжения, электроосвещения, электропривода и другими устройствами, обеспечивающими функционирование электротехнических систем.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Электромонтёр</a:t>
            </a:r>
            <a:r>
              <a:rPr lang="en-US" altLang="ru-RU"/>
              <a:t> </a:t>
            </a:r>
            <a:r>
              <a:rPr lang="en-US" altLang="en-US"/>
              <a:t>контактных</a:t>
            </a:r>
            <a:r>
              <a:rPr lang="en-US" altLang="ru-RU"/>
              <a:t> </a:t>
            </a:r>
            <a:r>
              <a:rPr lang="en-US" altLang="en-US"/>
              <a:t>сетей</a:t>
            </a:r>
          </a:p>
        </p:txBody>
      </p:sp>
      <p:pic>
        <p:nvPicPr>
          <p:cNvPr id="3" name="электромонтер контактных сете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030" y="1003300"/>
            <a:ext cx="9208770" cy="5040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81635" y="153035"/>
            <a:ext cx="5166360" cy="7061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266700">
              <a:lnSpc>
                <a:spcPct val="107000"/>
              </a:lnSpc>
            </a:pPr>
            <a:r>
              <a:rPr sz="2000" b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Ключевые обязанности электромонтёра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84455" y="859155"/>
            <a:ext cx="3951605" cy="59988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68605" indent="-268605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ремонт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наладку электродвигателей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генераторов;</a:t>
            </a:r>
            <a:endParaRPr lang="ru-RU" sz="2000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68605" indent="-268605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монтаж, испытание, ремонт и  эксплуатацию электропроводок, кабельных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 линейных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сооружений;</a:t>
            </a:r>
            <a:endParaRPr lang="ru-RU" sz="2000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68605" indent="-268605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участвует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создании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ремонте воздушных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линий и осветительных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установок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ru-RU" altLang="en-US" sz="2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6195" y="562610"/>
            <a:ext cx="7556500" cy="566737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4115" y="0"/>
            <a:ext cx="7207885" cy="540575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274955" y="186055"/>
            <a:ext cx="5080000" cy="7493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266700">
              <a:lnSpc>
                <a:spcPct val="107000"/>
              </a:lnSpc>
            </a:pPr>
            <a:r>
              <a:rPr sz="2000" b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Электромонтёр несёт ответственность за следующие аспекты работы</a:t>
            </a:r>
            <a:r>
              <a:rPr lang="ru-RU" sz="2000" b="1">
                <a:solidFill>
                  <a:schemeClr val="bg1"/>
                </a:solidFill>
                <a:latin typeface="Times New Roman" panose="02020603050405020304"/>
                <a:ea typeface="Calibri" panose="020F0502020204030204"/>
              </a:rPr>
              <a:t>: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24155" y="1162685"/>
            <a:ext cx="5252085" cy="52158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bg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качеств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о выполнения должностных обязанностей; 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нарушение правил техники безопасности; 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содержание документации, направляемой руководителю; 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достоверность предоставленных сведений о работе оборудования; 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ненадлежащее выполнение своих должностных обязанностей. </a:t>
            </a:r>
          </a:p>
          <a:p>
            <a:pPr indent="0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endParaRPr lang="ru-RU" sz="2000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небо, внешний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8743" r="-2" b="9923"/>
          <a:stretch>
            <a:fillRect/>
          </a:stretch>
        </p:blipFill>
        <p:spPr>
          <a:xfrm>
            <a:off x="6909481" y="10"/>
            <a:ext cx="5282519" cy="3428990"/>
          </a:xfrm>
          <a:custGeom>
            <a:avLst/>
            <a:gdLst/>
            <a:ahLst/>
            <a:cxnLst/>
            <a:rect l="l" t="t" r="r" b="b"/>
            <a:pathLst>
              <a:path w="5282519" h="3429000">
                <a:moveTo>
                  <a:pt x="189795" y="0"/>
                </a:moveTo>
                <a:lnTo>
                  <a:pt x="5282519" y="0"/>
                </a:lnTo>
                <a:lnTo>
                  <a:pt x="5282519" y="3429000"/>
                </a:lnTo>
                <a:lnTo>
                  <a:pt x="77" y="3429000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lnTo>
                  <a:pt x="189795" y="0"/>
                </a:lnTo>
                <a:close/>
              </a:path>
            </a:pathLst>
          </a:custGeom>
        </p:spPr>
      </p:pic>
      <p:pic>
        <p:nvPicPr>
          <p:cNvPr id="4" name="Рисунок 4" descr="Изображение выглядит как человек, мужчи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t="2019" r="-2" b="-2"/>
          <a:stretch>
            <a:fillRect/>
          </a:stretch>
        </p:blipFill>
        <p:spPr>
          <a:xfrm>
            <a:off x="6909481" y="3429000"/>
            <a:ext cx="5282519" cy="3429000"/>
          </a:xfrm>
          <a:custGeom>
            <a:avLst/>
            <a:gdLst/>
            <a:ahLst/>
            <a:cxnLst/>
            <a:rect l="l" t="t" r="r" b="b"/>
            <a:pathLst>
              <a:path w="5282519" h="3429000">
                <a:moveTo>
                  <a:pt x="77" y="0"/>
                </a:moveTo>
                <a:lnTo>
                  <a:pt x="5282519" y="0"/>
                </a:lnTo>
                <a:lnTo>
                  <a:pt x="5282519" y="3429000"/>
                </a:lnTo>
                <a:lnTo>
                  <a:pt x="189795" y="3429000"/>
                </a:lnTo>
                <a:lnTo>
                  <a:pt x="184756" y="3362325"/>
                </a:lnTo>
                <a:lnTo>
                  <a:pt x="176358" y="3306762"/>
                </a:lnTo>
                <a:lnTo>
                  <a:pt x="166281" y="3254375"/>
                </a:lnTo>
                <a:lnTo>
                  <a:pt x="149485" y="3211512"/>
                </a:lnTo>
                <a:lnTo>
                  <a:pt x="132689" y="3168650"/>
                </a:lnTo>
                <a:lnTo>
                  <a:pt x="112534" y="3132137"/>
                </a:lnTo>
                <a:lnTo>
                  <a:pt x="92379" y="3094037"/>
                </a:lnTo>
                <a:lnTo>
                  <a:pt x="73903" y="3059112"/>
                </a:lnTo>
                <a:lnTo>
                  <a:pt x="55427" y="3019425"/>
                </a:lnTo>
                <a:lnTo>
                  <a:pt x="38632" y="2978150"/>
                </a:lnTo>
                <a:lnTo>
                  <a:pt x="23515" y="2932112"/>
                </a:lnTo>
                <a:lnTo>
                  <a:pt x="11758" y="2882900"/>
                </a:lnTo>
                <a:lnTo>
                  <a:pt x="3359" y="2822575"/>
                </a:lnTo>
                <a:lnTo>
                  <a:pt x="0" y="2754312"/>
                </a:lnTo>
                <a:lnTo>
                  <a:pt x="3359" y="2684462"/>
                </a:lnTo>
                <a:lnTo>
                  <a:pt x="11758" y="2627312"/>
                </a:lnTo>
                <a:lnTo>
                  <a:pt x="23515" y="2574925"/>
                </a:lnTo>
                <a:lnTo>
                  <a:pt x="38632" y="2527300"/>
                </a:lnTo>
                <a:lnTo>
                  <a:pt x="55427" y="2486025"/>
                </a:lnTo>
                <a:lnTo>
                  <a:pt x="75583" y="2447925"/>
                </a:lnTo>
                <a:lnTo>
                  <a:pt x="95738" y="2411412"/>
                </a:lnTo>
                <a:lnTo>
                  <a:pt x="115893" y="2373312"/>
                </a:lnTo>
                <a:lnTo>
                  <a:pt x="134368" y="2333625"/>
                </a:lnTo>
                <a:lnTo>
                  <a:pt x="152844" y="2292350"/>
                </a:lnTo>
                <a:lnTo>
                  <a:pt x="167960" y="2246312"/>
                </a:lnTo>
                <a:lnTo>
                  <a:pt x="178038" y="2193925"/>
                </a:lnTo>
                <a:lnTo>
                  <a:pt x="188115" y="2133600"/>
                </a:lnTo>
                <a:lnTo>
                  <a:pt x="189795" y="2065337"/>
                </a:lnTo>
                <a:lnTo>
                  <a:pt x="188115" y="1997075"/>
                </a:lnTo>
                <a:lnTo>
                  <a:pt x="178038" y="1936750"/>
                </a:lnTo>
                <a:lnTo>
                  <a:pt x="167960" y="1884362"/>
                </a:lnTo>
                <a:lnTo>
                  <a:pt x="152844" y="1839912"/>
                </a:lnTo>
                <a:lnTo>
                  <a:pt x="134368" y="1797050"/>
                </a:lnTo>
                <a:lnTo>
                  <a:pt x="115893" y="1757362"/>
                </a:lnTo>
                <a:lnTo>
                  <a:pt x="95738" y="1720850"/>
                </a:lnTo>
                <a:lnTo>
                  <a:pt x="75583" y="1685925"/>
                </a:lnTo>
                <a:lnTo>
                  <a:pt x="55427" y="1646237"/>
                </a:lnTo>
                <a:lnTo>
                  <a:pt x="38632" y="1604962"/>
                </a:lnTo>
                <a:lnTo>
                  <a:pt x="23515" y="1558925"/>
                </a:lnTo>
                <a:lnTo>
                  <a:pt x="11758" y="1506537"/>
                </a:lnTo>
                <a:lnTo>
                  <a:pt x="3359" y="1446212"/>
                </a:lnTo>
                <a:lnTo>
                  <a:pt x="0" y="1377950"/>
                </a:lnTo>
                <a:lnTo>
                  <a:pt x="3359" y="1309687"/>
                </a:lnTo>
                <a:lnTo>
                  <a:pt x="11758" y="1249362"/>
                </a:lnTo>
                <a:lnTo>
                  <a:pt x="23515" y="1196975"/>
                </a:lnTo>
                <a:lnTo>
                  <a:pt x="38632" y="1150937"/>
                </a:lnTo>
                <a:lnTo>
                  <a:pt x="55427" y="1108075"/>
                </a:lnTo>
                <a:lnTo>
                  <a:pt x="75583" y="1069975"/>
                </a:lnTo>
                <a:lnTo>
                  <a:pt x="115893" y="995362"/>
                </a:lnTo>
                <a:lnTo>
                  <a:pt x="134368" y="957262"/>
                </a:lnTo>
                <a:lnTo>
                  <a:pt x="152844" y="914400"/>
                </a:lnTo>
                <a:lnTo>
                  <a:pt x="167960" y="868362"/>
                </a:lnTo>
                <a:lnTo>
                  <a:pt x="178038" y="815975"/>
                </a:lnTo>
                <a:lnTo>
                  <a:pt x="188115" y="757237"/>
                </a:lnTo>
                <a:lnTo>
                  <a:pt x="189795" y="687387"/>
                </a:lnTo>
                <a:lnTo>
                  <a:pt x="188115" y="619125"/>
                </a:lnTo>
                <a:lnTo>
                  <a:pt x="178038" y="558800"/>
                </a:lnTo>
                <a:lnTo>
                  <a:pt x="167960" y="506412"/>
                </a:lnTo>
                <a:lnTo>
                  <a:pt x="152844" y="461962"/>
                </a:lnTo>
                <a:lnTo>
                  <a:pt x="134368" y="419100"/>
                </a:lnTo>
                <a:lnTo>
                  <a:pt x="115893" y="382587"/>
                </a:lnTo>
                <a:lnTo>
                  <a:pt x="75583" y="307975"/>
                </a:lnTo>
                <a:lnTo>
                  <a:pt x="55427" y="268287"/>
                </a:lnTo>
                <a:lnTo>
                  <a:pt x="38632" y="227012"/>
                </a:lnTo>
                <a:lnTo>
                  <a:pt x="23515" y="180975"/>
                </a:lnTo>
                <a:lnTo>
                  <a:pt x="11758" y="128587"/>
                </a:lnTo>
                <a:lnTo>
                  <a:pt x="3359" y="68262"/>
                </a:lnTo>
                <a:lnTo>
                  <a:pt x="77" y="0"/>
                </a:lnTo>
                <a:close/>
              </a:path>
            </a:pathLst>
          </a:cu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90500"/>
            <a:ext cx="5657850" cy="582930"/>
          </a:xfrm>
        </p:spPr>
        <p:txBody>
          <a:bodyPr/>
          <a:lstStyle/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Примеры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сфер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где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требуются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электромонтёры</a:t>
            </a: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59080" y="1080135"/>
            <a:ext cx="6507480" cy="4732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Энергетика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Строительство и обслуживание зданий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Производство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Жилищно-коммунальные службы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Транспортные компании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Системы городской инфраструктуры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Торговые и бизнес-центры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Учреждения социальной сферы</a:t>
            </a: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Аварийно-ремонтные службы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1775"/>
            <a:ext cx="9129395" cy="781050"/>
          </a:xfrm>
        </p:spPr>
        <p:txBody>
          <a:bodyPr/>
          <a:lstStyle/>
          <a:p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Отрасль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профессиональной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деятельности</a:t>
            </a:r>
            <a:r>
              <a:rPr lang="en-US" altLang="ru-RU" sz="2000" b="1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2000" b="1">
                <a:latin typeface="Times New Roman" panose="02020603050405020304" charset="0"/>
                <a:cs typeface="Times New Roman" panose="02020603050405020304" charset="0"/>
              </a:rPr>
              <a:t>производство</a:t>
            </a:r>
            <a:r>
              <a:rPr lang="ru-RU" altLang="en-US" sz="2000" b="1">
                <a:latin typeface="Times New Roman" panose="02020603050405020304" charset="0"/>
                <a:cs typeface="Times New Roman" panose="02020603050405020304" charset="0"/>
              </a:rPr>
              <a:t> (сельское хозяйство)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83515" y="889635"/>
            <a:ext cx="6334125" cy="58261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8605" indent="-268605" algn="l">
              <a:lnSpc>
                <a:spcPct val="15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sz="2000" b="0" i="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обеспечивает работоспособность электрического оборудования в сельскохозяйственном производстве; </a:t>
            </a:r>
            <a:endParaRPr sz="2000" b="0" i="0">
              <a:solidFill>
                <a:schemeClr val="tx1"/>
              </a:solidFill>
              <a:latin typeface="Times New Roman" panose="02020603050405020304" charset="0"/>
              <a:ea typeface="Calibri" panose="020F0502020204030204"/>
              <a:cs typeface="Times New Roman" panose="02020603050405020304" charset="0"/>
              <a:hlinkClick r:id="rId2"/>
            </a:endParaRP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 b="0" i="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ремонтирует и обслуживает силовые и осветительные электроустановки с электрическими схемами средней сложности; </a:t>
            </a:r>
            <a:endParaRPr sz="2000" b="0" i="0">
              <a:solidFill>
                <a:schemeClr val="tx1"/>
              </a:solidFill>
              <a:latin typeface="Times New Roman" panose="02020603050405020304" charset="0"/>
              <a:ea typeface="Calibri" panose="020F0502020204030204"/>
              <a:cs typeface="Times New Roman" panose="02020603050405020304" charset="0"/>
              <a:hlinkClick r:id="rId3"/>
            </a:endParaRP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 b="0" i="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обслуживает и проводит профилактику ремонта внутренних силовых и осветительных электропроводок; </a:t>
            </a:r>
            <a:endParaRPr sz="2000" b="0" i="0">
              <a:solidFill>
                <a:schemeClr val="tx1"/>
              </a:solidFill>
              <a:latin typeface="Times New Roman" panose="02020603050405020304" charset="0"/>
              <a:ea typeface="Calibri" panose="020F0502020204030204"/>
              <a:cs typeface="Times New Roman" panose="02020603050405020304" charset="0"/>
              <a:hlinkClick r:id="rId3"/>
            </a:endParaRP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 b="0" i="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устраняет неисправности в электродвигателях, генераторах, трансформаторах, пускорегулирующей и защитной аппаратуре; </a:t>
            </a:r>
            <a:endParaRPr sz="2000" b="0" i="0">
              <a:solidFill>
                <a:schemeClr val="tx1"/>
              </a:solidFill>
              <a:latin typeface="Times New Roman" panose="02020603050405020304" charset="0"/>
              <a:ea typeface="Calibri" panose="020F0502020204030204"/>
              <a:cs typeface="Times New Roman" panose="02020603050405020304" charset="0"/>
              <a:hlinkClick r:id="rId3"/>
            </a:endParaRPr>
          </a:p>
          <a:p>
            <a:pPr marL="268605" indent="-268605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 b="0" i="0">
                <a:solidFill>
                  <a:schemeClr val="tx1"/>
                </a:solidFill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монтирует и обслуживает воздушные линии электропередач напряжением 0,4 кВ и 10 кВ. </a:t>
            </a:r>
            <a:endParaRPr sz="2000" b="0" i="0">
              <a:solidFill>
                <a:schemeClr val="tx1"/>
              </a:solidFill>
              <a:latin typeface="Times New Roman" panose="02020603050405020304" charset="0"/>
              <a:ea typeface="Calibri" panose="020F0502020204030204"/>
              <a:cs typeface="Times New Roman" panose="02020603050405020304" charset="0"/>
              <a:hlinkClick r:id="rId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640" y="1012825"/>
            <a:ext cx="5466715" cy="410019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Качества</a:t>
            </a:r>
            <a:r>
              <a:rPr lang="en-US" altLang="ru-RU" sz="3200" b="1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которые</a:t>
            </a:r>
            <a:r>
              <a:rPr lang="en-US" altLang="ru-RU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важны</a:t>
            </a:r>
            <a:r>
              <a:rPr lang="en-US" altLang="ru-RU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в</a:t>
            </a:r>
            <a:r>
              <a:rPr lang="en-US" altLang="ru-RU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данной</a:t>
            </a:r>
            <a:r>
              <a:rPr lang="en-US" altLang="ru-RU" sz="32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200" b="1">
                <a:latin typeface="Times New Roman" panose="02020603050405020304" charset="0"/>
                <a:cs typeface="Times New Roman" panose="02020603050405020304" charset="0"/>
              </a:rPr>
              <a:t>сфере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75260" y="1100455"/>
            <a:ext cx="6012815" cy="45688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Ответственность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Внимательность к деталям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Техническое мышление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Физическая выносливость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Коммуникабельность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 Стрессоустойчивость</a:t>
            </a:r>
          </a:p>
          <a:p>
            <a:pPr marL="268605" indent="-268605" algn="l" defTabSz="91440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q"/>
            </a:pPr>
            <a:r>
              <a:rPr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Любознательность и стремление к постоянному обучению</a:t>
            </a:r>
            <a:r>
              <a:rPr lang="ru-RU" sz="2000">
                <a:latin typeface="Times New Roman" panose="02020603050405020304" charset="0"/>
                <a:ea typeface="Calibri" panose="020F0502020204030204"/>
                <a:cs typeface="Times New Roman" panose="02020603050405020304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8492" y="1170515"/>
            <a:ext cx="5293821" cy="397036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80*227"/>
  <p:tag name="TABLE_ENDDRAG_RECT" val="67*84*480*227"/>
</p:tagLst>
</file>

<file path=ppt/theme/theme1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405</Words>
  <Application>Microsoft Office PowerPoint</Application>
  <PresentationFormat>Широкоэкранный</PresentationFormat>
  <Paragraphs>213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SimSun</vt:lpstr>
      <vt:lpstr>Arial</vt:lpstr>
      <vt:lpstr>Calibri</vt:lpstr>
      <vt:lpstr>Times New Roman</vt:lpstr>
      <vt:lpstr>var(--depot-font-size-text-m-paragraph) var(--depot-font-text)</vt:lpstr>
      <vt:lpstr>var(--depot-font-size-text-s-paragraph) var(--depot-font-text)</vt:lpstr>
      <vt:lpstr>Wingdings</vt:lpstr>
      <vt:lpstr>YS Text</vt:lpstr>
      <vt:lpstr>Gear Drives</vt:lpstr>
      <vt:lpstr>Презентация PowerPoint</vt:lpstr>
      <vt:lpstr>«ПРО100 о профессии электромонтёра»</vt:lpstr>
      <vt:lpstr>Презентация PowerPoint</vt:lpstr>
      <vt:lpstr>Электромонтёр контактных сетей</vt:lpstr>
      <vt:lpstr>Презентация PowerPoint</vt:lpstr>
      <vt:lpstr>Презентация PowerPoint</vt:lpstr>
      <vt:lpstr>Примеры сфер, где требуются электромонтёры</vt:lpstr>
      <vt:lpstr>Отрасль профессиональной деятельности - производство (сельское хозяйство)</vt:lpstr>
      <vt:lpstr>Качества, которые важны в данной сфере</vt:lpstr>
      <vt:lpstr>Возможности для развития карьеры</vt:lpstr>
      <vt:lpstr>Где можно получить профессию электромонтёра?</vt:lpstr>
      <vt:lpstr>ПРАКТИЧЕСКИЕ ЗАНЯТИЯ ДЛЯ ГРУПП</vt:lpstr>
      <vt:lpstr>Ответ на филворд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237</cp:revision>
  <dcterms:created xsi:type="dcterms:W3CDTF">2022-12-05T16:39:00Z</dcterms:created>
  <dcterms:modified xsi:type="dcterms:W3CDTF">2025-05-13T02:23:46Z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31466F1BBF0A4496A38EF10B435F7D67_13</vt:lpwstr>
  </property>
  <property fmtid="{D5CDD505-2E9C-101B-9397-08002B2CF9AE}" pid="3" name="KSOProductBuildVer">
    <vt:lpwstr>1049-12.2.0.20782</vt:lpwstr>
  </property>
</Properties>
</file>