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sldIdLst>
    <p:sldId id="256" r:id="rId2"/>
    <p:sldId id="313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6" r:id="rId21"/>
    <p:sldId id="275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8" r:id="rId33"/>
    <p:sldId id="287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11" r:id="rId51"/>
    <p:sldId id="305" r:id="rId52"/>
    <p:sldId id="306" r:id="rId53"/>
    <p:sldId id="307" r:id="rId54"/>
    <p:sldId id="308" r:id="rId55"/>
    <p:sldId id="309" r:id="rId56"/>
    <p:sldId id="312" r:id="rId57"/>
    <p:sldId id="310" r:id="rId58"/>
    <p:sldId id="314" r:id="rId59"/>
    <p:sldId id="315" r:id="rId6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29" autoAdjust="0"/>
    <p:restoredTop sz="94660"/>
  </p:normalViewPr>
  <p:slideViewPr>
    <p:cSldViewPr>
      <p:cViewPr>
        <p:scale>
          <a:sx n="108" d="100"/>
          <a:sy n="108" d="100"/>
        </p:scale>
        <p:origin x="-90" y="-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/>
          <p:cNvSpPr>
            <a:spLocks noChangeArrowheads="1"/>
          </p:cNvSpPr>
          <p:nvPr/>
        </p:nvSpPr>
        <p:spPr bwMode="auto">
          <a:xfrm>
            <a:off x="609600" y="1219200"/>
            <a:ext cx="79248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1981200" y="3962400"/>
            <a:ext cx="6511925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625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1524000"/>
            <a:ext cx="7623175" cy="1752600"/>
          </a:xfrm>
        </p:spPr>
        <p:txBody>
          <a:bodyPr/>
          <a:lstStyle>
            <a:lvl1pPr>
              <a:defRPr sz="5000"/>
            </a:lvl1pPr>
          </a:lstStyle>
          <a:p>
            <a:r>
              <a:rPr lang="ru-RU" altLang="en-US"/>
              <a:t>Образец заголовка</a:t>
            </a:r>
          </a:p>
        </p:txBody>
      </p:sp>
      <p:sp>
        <p:nvSpPr>
          <p:cNvPr id="9625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81200" y="3962400"/>
            <a:ext cx="65532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800"/>
            </a:lvl1pPr>
          </a:lstStyle>
          <a:p>
            <a:r>
              <a:rPr lang="ru-RU" altLang="en-US"/>
              <a:t>Образец подзаголовка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21354DD-01D2-4E38-A2E1-96BC98B9DFF6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E2DB0A-A688-45DB-B719-ED12120A3BC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499627-BB9D-4DB7-8556-E1B527BB4864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44B04A-E12A-49A4-9BEE-F675D86CC3A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E6DF93-71A8-42E2-9DAC-CEB66563D338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2967ED-D4A9-472A-AF48-7317991B79F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12D0AE-D78C-45BB-B339-AFF5B68F9EB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50BD8E-30E4-4579-9E28-FF56C400A519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EE5885-F4DA-4A64-8117-DA7910C25F5D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8746E7-5FB1-400E-A377-D509277F7020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7AC060-F8D8-4386-9E75-1CB19CA2E6F1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F2AC9E-D5E4-4A0A-8EB9-2FD45CF675F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текста</a:t>
            </a:r>
          </a:p>
          <a:p>
            <a:pPr lvl="1"/>
            <a:r>
              <a:rPr lang="ru-RU" altLang="en-US" smtClean="0"/>
              <a:t>Второй уровень</a:t>
            </a:r>
          </a:p>
          <a:p>
            <a:pPr lvl="2"/>
            <a:r>
              <a:rPr lang="ru-RU" altLang="en-US" smtClean="0"/>
              <a:t>Третий уровень</a:t>
            </a:r>
          </a:p>
          <a:p>
            <a:pPr lvl="3"/>
            <a:r>
              <a:rPr lang="ru-RU" altLang="en-US" smtClean="0"/>
              <a:t>Четвертый уровень</a:t>
            </a:r>
          </a:p>
          <a:p>
            <a:pPr lvl="4"/>
            <a:r>
              <a:rPr lang="ru-RU" altLang="en-US" smtClean="0"/>
              <a:t>Пятый уровень</a:t>
            </a:r>
          </a:p>
        </p:txBody>
      </p:sp>
      <p:sp>
        <p:nvSpPr>
          <p:cNvPr id="9523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+mj-lt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523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 smtClean="0">
                <a:latin typeface="+mj-lt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523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+mj-lt"/>
              </a:defRPr>
            </a:lvl1pPr>
          </a:lstStyle>
          <a:p>
            <a:pPr>
              <a:defRPr/>
            </a:pPr>
            <a:fld id="{AB4B23DD-403E-4630-B59B-BFAC35146704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  <p:sp>
        <p:nvSpPr>
          <p:cNvPr id="95239" name="Freeform 7"/>
          <p:cNvSpPr>
            <a:spLocks noChangeArrowheads="1"/>
          </p:cNvSpPr>
          <p:nvPr/>
        </p:nvSpPr>
        <p:spPr bwMode="auto">
          <a:xfrm>
            <a:off x="381000" y="228600"/>
            <a:ext cx="8229600" cy="6096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1905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5240" name="Line 8"/>
          <p:cNvSpPr>
            <a:spLocks noChangeShapeType="1"/>
          </p:cNvSpPr>
          <p:nvPr/>
        </p:nvSpPr>
        <p:spPr bwMode="auto">
          <a:xfrm>
            <a:off x="457200" y="617220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6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2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 sz="2000"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w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w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wm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13" Type="http://schemas.openxmlformats.org/officeDocument/2006/relationships/slide" Target="slide25.xml"/><Relationship Id="rId18" Type="http://schemas.openxmlformats.org/officeDocument/2006/relationships/slide" Target="slide35.xml"/><Relationship Id="rId26" Type="http://schemas.openxmlformats.org/officeDocument/2006/relationships/slide" Target="slide51.xml"/><Relationship Id="rId3" Type="http://schemas.openxmlformats.org/officeDocument/2006/relationships/slide" Target="slide5.xml"/><Relationship Id="rId21" Type="http://schemas.openxmlformats.org/officeDocument/2006/relationships/slide" Target="slide41.xml"/><Relationship Id="rId7" Type="http://schemas.openxmlformats.org/officeDocument/2006/relationships/slide" Target="slide13.xml"/><Relationship Id="rId12" Type="http://schemas.openxmlformats.org/officeDocument/2006/relationships/slide" Target="slide23.xml"/><Relationship Id="rId17" Type="http://schemas.openxmlformats.org/officeDocument/2006/relationships/slide" Target="slide33.xml"/><Relationship Id="rId25" Type="http://schemas.openxmlformats.org/officeDocument/2006/relationships/slide" Target="slide49.xml"/><Relationship Id="rId2" Type="http://schemas.openxmlformats.org/officeDocument/2006/relationships/slide" Target="slide3.xml"/><Relationship Id="rId16" Type="http://schemas.openxmlformats.org/officeDocument/2006/relationships/slide" Target="slide31.xml"/><Relationship Id="rId20" Type="http://schemas.openxmlformats.org/officeDocument/2006/relationships/slide" Target="slide39.xml"/><Relationship Id="rId29" Type="http://schemas.openxmlformats.org/officeDocument/2006/relationships/slide" Target="slide57.xml"/><Relationship Id="rId1" Type="http://schemas.openxmlformats.org/officeDocument/2006/relationships/slideLayout" Target="../slideLayouts/slideLayout4.xml"/><Relationship Id="rId6" Type="http://schemas.openxmlformats.org/officeDocument/2006/relationships/slide" Target="slide11.xml"/><Relationship Id="rId11" Type="http://schemas.openxmlformats.org/officeDocument/2006/relationships/slide" Target="slide21.xml"/><Relationship Id="rId24" Type="http://schemas.openxmlformats.org/officeDocument/2006/relationships/slide" Target="slide47.xml"/><Relationship Id="rId5" Type="http://schemas.openxmlformats.org/officeDocument/2006/relationships/slide" Target="slide9.xml"/><Relationship Id="rId15" Type="http://schemas.openxmlformats.org/officeDocument/2006/relationships/slide" Target="slide29.xml"/><Relationship Id="rId23" Type="http://schemas.openxmlformats.org/officeDocument/2006/relationships/slide" Target="slide45.xml"/><Relationship Id="rId28" Type="http://schemas.openxmlformats.org/officeDocument/2006/relationships/slide" Target="slide55.xml"/><Relationship Id="rId10" Type="http://schemas.openxmlformats.org/officeDocument/2006/relationships/slide" Target="slide19.xml"/><Relationship Id="rId19" Type="http://schemas.openxmlformats.org/officeDocument/2006/relationships/slide" Target="slide37.xml"/><Relationship Id="rId4" Type="http://schemas.openxmlformats.org/officeDocument/2006/relationships/slide" Target="slide7.xml"/><Relationship Id="rId9" Type="http://schemas.openxmlformats.org/officeDocument/2006/relationships/slide" Target="slide17.xml"/><Relationship Id="rId14" Type="http://schemas.openxmlformats.org/officeDocument/2006/relationships/slide" Target="slide27.xml"/><Relationship Id="rId22" Type="http://schemas.openxmlformats.org/officeDocument/2006/relationships/slide" Target="slide43.xml"/><Relationship Id="rId27" Type="http://schemas.openxmlformats.org/officeDocument/2006/relationships/slide" Target="slide53.xml"/><Relationship Id="rId30" Type="http://schemas.openxmlformats.org/officeDocument/2006/relationships/slide" Target="slide5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2.wm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slide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5.jpeg"/><Relationship Id="rId4" Type="http://schemas.openxmlformats.org/officeDocument/2006/relationships/image" Target="../media/image2.wmf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wmf"/><Relationship Id="rId4" Type="http://schemas.openxmlformats.org/officeDocument/2006/relationships/audio" Target="../media/audio1.wav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2.wmf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slide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1.jpg"/><Relationship Id="rId4" Type="http://schemas.openxmlformats.org/officeDocument/2006/relationships/image" Target="../media/image2.wmf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gif"/><Relationship Id="rId4" Type="http://schemas.openxmlformats.org/officeDocument/2006/relationships/image" Target="../media/image2.wmf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g"/><Relationship Id="rId4" Type="http://schemas.openxmlformats.org/officeDocument/2006/relationships/image" Target="../media/image2.wmf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2.wmf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2.wmf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image" Target="../media/image2.wmf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png"/><Relationship Id="rId4" Type="http://schemas.openxmlformats.org/officeDocument/2006/relationships/image" Target="../media/image2.wmf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jpg"/><Relationship Id="rId4" Type="http://schemas.openxmlformats.org/officeDocument/2006/relationships/image" Target="../media/image2.wmf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slide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2.jpg"/><Relationship Id="rId4" Type="http://schemas.openxmlformats.org/officeDocument/2006/relationships/image" Target="../media/image2.wmf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4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wmf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gif"/><Relationship Id="rId4" Type="http://schemas.openxmlformats.org/officeDocument/2006/relationships/image" Target="../media/image2.wmf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1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gif"/><Relationship Id="rId4" Type="http://schemas.openxmlformats.org/officeDocument/2006/relationships/image" Target="../media/image2.wmf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1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jpeg"/><Relationship Id="rId4" Type="http://schemas.openxmlformats.org/officeDocument/2006/relationships/image" Target="../media/image2.wmf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Documents%20and%20Settings\&#1053;&#1072;&#1090;&#1072;&#1083;&#1100;&#1103;\&#1052;&#1086;&#1080;%20&#1076;&#1086;&#1082;&#1091;&#1084;&#1077;&#1085;&#1090;&#1099;\&#1047;&#1072;&#1075;&#1088;&#1091;&#1079;&#1082;&#1080;\v_mire_%20zhivotnih_klip.wmv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ru-RU" dirty="0" smtClean="0"/>
              <a:t>Интерактивная игра </a:t>
            </a:r>
            <a:br>
              <a:rPr lang="ru-RU" dirty="0" smtClean="0"/>
            </a:br>
            <a:r>
              <a:rPr lang="ru-RU" dirty="0" smtClean="0"/>
              <a:t>«Что? Где? Когда?»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ru-RU" dirty="0" smtClean="0"/>
              <a:t>Тема: Анатомия домашних животных,</a:t>
            </a:r>
          </a:p>
          <a:p>
            <a:pPr eaLnBrk="1" hangingPunct="1"/>
            <a:r>
              <a:rPr lang="ru-RU" dirty="0" smtClean="0"/>
              <a:t>Принципы правильного кормления.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dirty="0" smtClean="0"/>
              <a:t>4. Правильный ответ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dirty="0" smtClean="0"/>
              <a:t>Это правда! В слюне собаки содержится биологически активное вещество лизоцим, который действует бактерицидно.</a:t>
            </a:r>
          </a:p>
        </p:txBody>
      </p:sp>
      <p:sp>
        <p:nvSpPr>
          <p:cNvPr id="4" name="Стрелка вниз 3">
            <a:hlinkClick r:id="rId2" action="ppaction://hlinksldjump"/>
          </p:cNvPr>
          <p:cNvSpPr/>
          <p:nvPr/>
        </p:nvSpPr>
        <p:spPr>
          <a:xfrm rot="10800000">
            <a:off x="6643702" y="5072074"/>
            <a:ext cx="571504" cy="7143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5" descr="ANTN027">
            <a:hlinkClick r:id="" action="ppaction://noaction">
              <a:snd r:embed="rId3" name="applause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86644" y="4500570"/>
            <a:ext cx="1576387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dirty="0" smtClean="0"/>
              <a:t>5. Сфинкс Афродита. </a:t>
            </a:r>
          </a:p>
        </p:txBody>
      </p:sp>
      <p:sp>
        <p:nvSpPr>
          <p:cNvPr id="14339" name="Rectangle 6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r>
              <a:rPr lang="ru-RU" sz="2600" dirty="0" smtClean="0"/>
              <a:t>Мяу, всем! Скажите, а правда, что кошку можно кормить собачим кормом?</a:t>
            </a:r>
          </a:p>
        </p:txBody>
      </p:sp>
      <p:sp>
        <p:nvSpPr>
          <p:cNvPr id="14341" name="WordArt 8">
            <a:hlinkClick r:id="" action="ppaction://hlinkshowjump?jump=nextslide"/>
          </p:cNvPr>
          <p:cNvSpPr>
            <a:spLocks noChangeArrowheads="1" noChangeShapeType="1" noTextEdit="1"/>
          </p:cNvSpPr>
          <p:nvPr/>
        </p:nvSpPr>
        <p:spPr bwMode="auto">
          <a:xfrm>
            <a:off x="4356100" y="5661025"/>
            <a:ext cx="377190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  <a:hlinkClick r:id="" action="ppaction://hlinkshowjump?jump=nextslide"/>
              </a:rPr>
              <a:t>Правильный</a:t>
            </a:r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 ответ</a:t>
            </a:r>
          </a:p>
        </p:txBody>
      </p:sp>
      <p:pic>
        <p:nvPicPr>
          <p:cNvPr id="7" name="Содержимое 6" descr="IMG_2230.JPG">
            <a:hlinkClick r:id="" action="ppaction://noaction">
              <a:snd r:embed="rId2" name="myau2.wav"/>
            </a:hlinkClick>
          </p:cNvPr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966258" y="1600200"/>
            <a:ext cx="3020483" cy="45307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dirty="0" smtClean="0"/>
              <a:t>5. Правильный ответ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7544" y="1268760"/>
            <a:ext cx="8291264" cy="3052936"/>
          </a:xfrm>
        </p:spPr>
        <p:txBody>
          <a:bodyPr/>
          <a:lstStyle/>
          <a:p>
            <a:pPr eaLnBrk="1" hangingPunct="1"/>
            <a:r>
              <a:rPr lang="ru-RU" dirty="0" smtClean="0"/>
              <a:t>Кошку кормить собачьим кормом нельзя! Потребность кошек в незаменимых аминокислотах больше чем у собак, им нужно больше белка и витаминов т.к. они настоящие хищники. Собаки могут обходиться и сравнительно небольшим количеством животных белков в рационе</a:t>
            </a:r>
          </a:p>
        </p:txBody>
      </p:sp>
      <p:sp>
        <p:nvSpPr>
          <p:cNvPr id="4" name="Стрелка вниз 3">
            <a:hlinkClick r:id="rId2" action="ppaction://hlinksldjump"/>
          </p:cNvPr>
          <p:cNvSpPr/>
          <p:nvPr/>
        </p:nvSpPr>
        <p:spPr>
          <a:xfrm rot="10800000">
            <a:off x="6643702" y="5072074"/>
            <a:ext cx="571504" cy="7143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5" descr="ANTN027">
            <a:hlinkClick r:id="" action="ppaction://noaction">
              <a:snd r:embed="rId3" name="applause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86644" y="4500570"/>
            <a:ext cx="1576387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800" dirty="0" smtClean="0"/>
              <a:t>6. Лена и сибирские </a:t>
            </a:r>
            <a:r>
              <a:rPr lang="ru-RU" sz="3800" dirty="0" err="1" smtClean="0"/>
              <a:t>хаски</a:t>
            </a:r>
            <a:r>
              <a:rPr lang="ru-RU" sz="3800" dirty="0" smtClean="0"/>
              <a:t> Ричи и Джон</a:t>
            </a:r>
          </a:p>
        </p:txBody>
      </p:sp>
      <p:sp>
        <p:nvSpPr>
          <p:cNvPr id="16387" name="Rectangle 6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r>
              <a:rPr lang="ru-RU" sz="2600" dirty="0" smtClean="0"/>
              <a:t>Я очень люблю наших собак. Летом я с ними купаюсь на речке, зимой они меня катают. Пока мама не видит я даю им шоколадное печенье, колбасу и сыр. А что тут плохого?</a:t>
            </a:r>
          </a:p>
        </p:txBody>
      </p:sp>
      <p:sp>
        <p:nvSpPr>
          <p:cNvPr id="16389" name="WordArt 8">
            <a:hlinkClick r:id="" action="ppaction://hlinkshowjump?jump=nextslide"/>
          </p:cNvPr>
          <p:cNvSpPr>
            <a:spLocks noChangeArrowheads="1" noChangeShapeType="1" noTextEdit="1"/>
          </p:cNvSpPr>
          <p:nvPr/>
        </p:nvSpPr>
        <p:spPr bwMode="auto">
          <a:xfrm>
            <a:off x="4356100" y="5661025"/>
            <a:ext cx="377190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  <a:hlinkClick r:id="" action="ppaction://hlinkshowjump?jump=nextslide"/>
              </a:rPr>
              <a:t>Правильный</a:t>
            </a:r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 ответ</a:t>
            </a:r>
          </a:p>
        </p:txBody>
      </p:sp>
      <p:pic>
        <p:nvPicPr>
          <p:cNvPr id="3" name="Объект 2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57200" y="2519362"/>
            <a:ext cx="4038600" cy="26924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dirty="0" smtClean="0"/>
              <a:t>6. Правильный ответ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dirty="0" smtClean="0"/>
              <a:t>Леночка! Из-за высокого содержания простых углеводов эти продукты могут нарушить обмен веществ у собаки, вызвать диарею и аллергию. Пусть мама купит специальные лакомства для собак которыми ты будешь угощать своих любимцев</a:t>
            </a:r>
          </a:p>
        </p:txBody>
      </p:sp>
      <p:sp>
        <p:nvSpPr>
          <p:cNvPr id="4" name="Стрелка вниз 3">
            <a:hlinkClick r:id="rId2" action="ppaction://hlinksldjump"/>
          </p:cNvPr>
          <p:cNvSpPr/>
          <p:nvPr/>
        </p:nvSpPr>
        <p:spPr>
          <a:xfrm rot="10800000">
            <a:off x="6643702" y="5072074"/>
            <a:ext cx="571504" cy="7143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5" descr="ANTN027">
            <a:hlinkClick r:id="" action="ppaction://noaction">
              <a:snd r:embed="rId3" name="applause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86644" y="4500570"/>
            <a:ext cx="1576387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4"/>
          <p:cNvSpPr>
            <a:spLocks noGrp="1" noChangeArrowheads="1"/>
          </p:cNvSpPr>
          <p:nvPr>
            <p:ph type="title"/>
          </p:nvPr>
        </p:nvSpPr>
        <p:spPr>
          <a:xfrm>
            <a:off x="179512" y="277813"/>
            <a:ext cx="8784976" cy="1139825"/>
          </a:xfrm>
        </p:spPr>
        <p:txBody>
          <a:bodyPr/>
          <a:lstStyle/>
          <a:p>
            <a:pPr eaLnBrk="1" hangingPunct="1"/>
            <a:r>
              <a:rPr lang="ru-RU" dirty="0" smtClean="0"/>
              <a:t>7. Ученица СЮН Саша </a:t>
            </a:r>
            <a:r>
              <a:rPr lang="ru-RU" dirty="0" err="1" smtClean="0"/>
              <a:t>Абдрахманова</a:t>
            </a:r>
            <a:endParaRPr lang="ru-RU" dirty="0" smtClean="0"/>
          </a:p>
        </p:txBody>
      </p:sp>
      <p:sp>
        <p:nvSpPr>
          <p:cNvPr id="18435" name="Rectangle 6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r>
              <a:rPr lang="ru-RU" sz="2600" dirty="0" smtClean="0"/>
              <a:t>Здравствуйте! С детства я мечтала стать ветврачом, читала разные книги. Скажите, пожалуйста, что это за белые клетки крови и зачем они нужны?</a:t>
            </a:r>
          </a:p>
        </p:txBody>
      </p:sp>
      <p:sp>
        <p:nvSpPr>
          <p:cNvPr id="18437" name="WordArt 8">
            <a:hlinkClick r:id="" action="ppaction://hlinkshowjump?jump=nextslide"/>
          </p:cNvPr>
          <p:cNvSpPr>
            <a:spLocks noChangeArrowheads="1" noChangeShapeType="1" noTextEdit="1"/>
          </p:cNvSpPr>
          <p:nvPr/>
        </p:nvSpPr>
        <p:spPr bwMode="auto">
          <a:xfrm>
            <a:off x="4356100" y="5661025"/>
            <a:ext cx="377190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  <a:hlinkClick r:id="" action="ppaction://hlinkshowjump?jump=nextslide"/>
              </a:rPr>
              <a:t>Правильный</a:t>
            </a:r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 ответ</a:t>
            </a:r>
          </a:p>
        </p:txBody>
      </p:sp>
      <p:pic>
        <p:nvPicPr>
          <p:cNvPr id="8" name="Объект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200" y="2351087"/>
            <a:ext cx="4038600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Объект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dirty="0" smtClean="0"/>
              <a:t>7. Правильный ответ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4114800" cy="4530725"/>
          </a:xfrm>
        </p:spPr>
        <p:txBody>
          <a:bodyPr/>
          <a:lstStyle/>
          <a:p>
            <a:pPr eaLnBrk="1" hangingPunct="1"/>
            <a:r>
              <a:rPr lang="ru-RU" dirty="0" smtClean="0"/>
              <a:t>Белые клетки называются лейкоцитами и нужны они в основном для защиты организма от инфекций.</a:t>
            </a:r>
          </a:p>
        </p:txBody>
      </p:sp>
      <p:sp>
        <p:nvSpPr>
          <p:cNvPr id="4" name="Стрелка вниз 3">
            <a:hlinkClick r:id="rId2" action="ppaction://hlinksldjump"/>
          </p:cNvPr>
          <p:cNvSpPr/>
          <p:nvPr/>
        </p:nvSpPr>
        <p:spPr>
          <a:xfrm rot="10800000">
            <a:off x="6357950" y="5072074"/>
            <a:ext cx="571504" cy="7143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5" descr="ANTN02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00892" y="4500570"/>
            <a:ext cx="1576387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8999" y="1484784"/>
            <a:ext cx="2231893" cy="34289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800" dirty="0" smtClean="0"/>
              <a:t>8. Фарида и китайская хохлатка Филя</a:t>
            </a:r>
          </a:p>
        </p:txBody>
      </p:sp>
      <p:sp>
        <p:nvSpPr>
          <p:cNvPr id="20483" name="Rectangle 6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r>
              <a:rPr lang="ru-RU" sz="2600" dirty="0" smtClean="0"/>
              <a:t>Здравствуйте! Когда мы пришли на фотосессию мой Филя сильно разволновался и стал часто дышать. А какая нормальная частота дыхания у собак?</a:t>
            </a:r>
          </a:p>
        </p:txBody>
      </p:sp>
      <p:sp>
        <p:nvSpPr>
          <p:cNvPr id="20485" name="WordArt 8">
            <a:hlinkClick r:id="" action="ppaction://hlinkshowjump?jump=nextslide"/>
          </p:cNvPr>
          <p:cNvSpPr>
            <a:spLocks noChangeArrowheads="1" noChangeShapeType="1" noTextEdit="1"/>
          </p:cNvSpPr>
          <p:nvPr/>
        </p:nvSpPr>
        <p:spPr bwMode="auto">
          <a:xfrm>
            <a:off x="4356100" y="5661025"/>
            <a:ext cx="377190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  <a:hlinkClick r:id="" action="ppaction://hlinkshowjump?jump=nextslide"/>
              </a:rPr>
              <a:t>Правильный</a:t>
            </a:r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 ответ</a:t>
            </a:r>
          </a:p>
        </p:txBody>
      </p:sp>
      <p:pic>
        <p:nvPicPr>
          <p:cNvPr id="10" name="Объект 2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662" y="1600344"/>
            <a:ext cx="3021676" cy="453043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dirty="0" smtClean="0"/>
              <a:t>8. Правильный ответ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dirty="0" smtClean="0"/>
              <a:t>Частота дыхания у собаки в норме 14-26 в минуту. В жаркую погоду или в перевозбуждённом состоянии она может доходить до 50-65 раз в минуту.</a:t>
            </a:r>
          </a:p>
        </p:txBody>
      </p:sp>
      <p:sp>
        <p:nvSpPr>
          <p:cNvPr id="4" name="Стрелка вниз 3">
            <a:hlinkClick r:id="rId2" action="ppaction://hlinksldjump"/>
          </p:cNvPr>
          <p:cNvSpPr/>
          <p:nvPr/>
        </p:nvSpPr>
        <p:spPr>
          <a:xfrm rot="10800000">
            <a:off x="6643702" y="5072074"/>
            <a:ext cx="571504" cy="7143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5" descr="ANTN027">
            <a:hlinkClick r:id="" action="ppaction://noaction">
              <a:snd r:embed="rId3" name="applause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86644" y="4500570"/>
            <a:ext cx="1576387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dirty="0" smtClean="0"/>
              <a:t>9. Ученица СЮН Женя и её спаниель Лада</a:t>
            </a:r>
          </a:p>
        </p:txBody>
      </p:sp>
      <p:sp>
        <p:nvSpPr>
          <p:cNvPr id="22531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500562" y="1285859"/>
            <a:ext cx="4038600" cy="4375165"/>
          </a:xfrm>
        </p:spPr>
        <p:txBody>
          <a:bodyPr/>
          <a:lstStyle/>
          <a:p>
            <a:pPr eaLnBrk="1" hangingPunct="1"/>
            <a:r>
              <a:rPr lang="ru-RU" sz="2600" dirty="0" smtClean="0"/>
              <a:t>Я хочу стать кинологом, а сейчас я изучаю анатомию собаки. Хочется проверить и ваши знания. Какая самая большая артерия в организме? </a:t>
            </a:r>
          </a:p>
        </p:txBody>
      </p:sp>
      <p:sp>
        <p:nvSpPr>
          <p:cNvPr id="22533" name="WordArt 8">
            <a:hlinkClick r:id="" action="ppaction://hlinkshowjump?jump=nextslide"/>
          </p:cNvPr>
          <p:cNvSpPr>
            <a:spLocks noChangeArrowheads="1" noChangeShapeType="1" noTextEdit="1"/>
          </p:cNvSpPr>
          <p:nvPr/>
        </p:nvSpPr>
        <p:spPr bwMode="auto">
          <a:xfrm>
            <a:off x="4356100" y="5661025"/>
            <a:ext cx="377190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  <a:hlinkClick r:id="" action="ppaction://hlinkshowjump?jump=nextslide"/>
              </a:rPr>
              <a:t>Правильный</a:t>
            </a:r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 ответ</a:t>
            </a:r>
          </a:p>
        </p:txBody>
      </p:sp>
      <p:pic>
        <p:nvPicPr>
          <p:cNvPr id="3" name="Объект 2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351087"/>
            <a:ext cx="4038600" cy="30289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Выбери вопрос!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714348" y="1357298"/>
            <a:ext cx="1593850" cy="453072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endParaRPr lang="ru-RU" sz="2600" dirty="0" smtClean="0"/>
          </a:p>
          <a:p>
            <a:pPr eaLnBrk="1" hangingPunct="1">
              <a:lnSpc>
                <a:spcPct val="90000"/>
              </a:lnSpc>
            </a:pPr>
            <a:r>
              <a:rPr lang="en-US" sz="2600" dirty="0" smtClean="0">
                <a:hlinkClick r:id="rId2" action="ppaction://hlinksldjump"/>
              </a:rPr>
              <a:t>1</a:t>
            </a:r>
            <a:endParaRPr lang="ru-RU" sz="2600" dirty="0" smtClean="0"/>
          </a:p>
          <a:p>
            <a:pPr eaLnBrk="1" hangingPunct="1">
              <a:lnSpc>
                <a:spcPct val="90000"/>
              </a:lnSpc>
            </a:pPr>
            <a:r>
              <a:rPr lang="en-US" sz="2600" dirty="0" smtClean="0">
                <a:hlinkClick r:id="rId3" action="ppaction://hlinksldjump"/>
              </a:rPr>
              <a:t>2</a:t>
            </a:r>
            <a:endParaRPr lang="ru-RU" sz="2600" dirty="0" smtClean="0"/>
          </a:p>
          <a:p>
            <a:pPr eaLnBrk="1" hangingPunct="1">
              <a:lnSpc>
                <a:spcPct val="90000"/>
              </a:lnSpc>
            </a:pPr>
            <a:r>
              <a:rPr lang="en-US" sz="2600" dirty="0" smtClean="0">
                <a:hlinkClick r:id="rId4" action="ppaction://hlinksldjump"/>
              </a:rPr>
              <a:t>3</a:t>
            </a:r>
            <a:endParaRPr lang="ru-RU" sz="2600" dirty="0" smtClean="0"/>
          </a:p>
          <a:p>
            <a:pPr eaLnBrk="1" hangingPunct="1">
              <a:lnSpc>
                <a:spcPct val="90000"/>
              </a:lnSpc>
            </a:pPr>
            <a:r>
              <a:rPr lang="en-US" sz="2600" dirty="0" smtClean="0">
                <a:hlinkClick r:id="rId5" action="ppaction://hlinksldjump"/>
              </a:rPr>
              <a:t>4</a:t>
            </a:r>
            <a:endParaRPr lang="ru-RU" sz="2600" dirty="0" smtClean="0"/>
          </a:p>
          <a:p>
            <a:pPr eaLnBrk="1" hangingPunct="1">
              <a:lnSpc>
                <a:spcPct val="90000"/>
              </a:lnSpc>
            </a:pPr>
            <a:r>
              <a:rPr lang="en-US" sz="2600" dirty="0" smtClean="0">
                <a:hlinkClick r:id="rId6" action="ppaction://hlinksldjump"/>
              </a:rPr>
              <a:t>5</a:t>
            </a:r>
            <a:endParaRPr lang="ru-RU" sz="2600" dirty="0" smtClean="0"/>
          </a:p>
          <a:p>
            <a:pPr eaLnBrk="1" hangingPunct="1">
              <a:lnSpc>
                <a:spcPct val="90000"/>
              </a:lnSpc>
            </a:pPr>
            <a:r>
              <a:rPr lang="en-US" sz="2600" dirty="0" smtClean="0">
                <a:hlinkClick r:id="rId7" action="ppaction://hlinksldjump"/>
              </a:rPr>
              <a:t>6</a:t>
            </a:r>
            <a:endParaRPr lang="ru-RU" sz="2600" dirty="0" smtClean="0"/>
          </a:p>
          <a:p>
            <a:pPr eaLnBrk="1" hangingPunct="1">
              <a:lnSpc>
                <a:spcPct val="90000"/>
              </a:lnSpc>
            </a:pPr>
            <a:r>
              <a:rPr lang="en-US" sz="2600" dirty="0" smtClean="0">
                <a:hlinkClick r:id="rId8" action="ppaction://hlinksldjump"/>
              </a:rPr>
              <a:t>7</a:t>
            </a:r>
            <a:endParaRPr lang="ru-RU" sz="2600" dirty="0" smtClean="0"/>
          </a:p>
          <a:p>
            <a:pPr eaLnBrk="1" hangingPunct="1">
              <a:lnSpc>
                <a:spcPct val="90000"/>
              </a:lnSpc>
            </a:pPr>
            <a:r>
              <a:rPr lang="en-US" sz="2600" dirty="0" smtClean="0">
                <a:hlinkClick r:id="rId9" action="ppaction://hlinksldjump"/>
              </a:rPr>
              <a:t>8</a:t>
            </a:r>
            <a:endParaRPr lang="ru-RU" sz="2600" dirty="0" smtClean="0"/>
          </a:p>
          <a:p>
            <a:pPr eaLnBrk="1" hangingPunct="1">
              <a:lnSpc>
                <a:spcPct val="90000"/>
              </a:lnSpc>
            </a:pPr>
            <a:r>
              <a:rPr lang="en-US" sz="2600" dirty="0" smtClean="0">
                <a:hlinkClick r:id="rId10" action="ppaction://hlinksldjump"/>
              </a:rPr>
              <a:t>9</a:t>
            </a:r>
            <a:endParaRPr lang="ru-RU" sz="2600" dirty="0" smtClean="0"/>
          </a:p>
        </p:txBody>
      </p:sp>
      <p:sp>
        <p:nvSpPr>
          <p:cNvPr id="5124" name="Rectangle 5"/>
          <p:cNvSpPr>
            <a:spLocks noGrp="1" noChangeArrowheads="1"/>
          </p:cNvSpPr>
          <p:nvPr>
            <p:ph type="body" sz="half" idx="2"/>
          </p:nvPr>
        </p:nvSpPr>
        <p:spPr>
          <a:xfrm>
            <a:off x="3428992" y="1428736"/>
            <a:ext cx="1219200" cy="453072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600" dirty="0" smtClean="0">
                <a:hlinkClick r:id="rId11" action="ppaction://hlinksldjump"/>
              </a:rPr>
              <a:t>10</a:t>
            </a:r>
            <a:endParaRPr lang="ru-RU" sz="2600" dirty="0" smtClean="0"/>
          </a:p>
          <a:p>
            <a:pPr eaLnBrk="1" hangingPunct="1">
              <a:lnSpc>
                <a:spcPct val="90000"/>
              </a:lnSpc>
            </a:pPr>
            <a:r>
              <a:rPr lang="en-US" sz="2600" dirty="0" smtClean="0">
                <a:hlinkClick r:id="rId12" action="ppaction://hlinksldjump"/>
              </a:rPr>
              <a:t>11</a:t>
            </a:r>
            <a:endParaRPr lang="ru-RU" sz="2600" dirty="0" smtClean="0"/>
          </a:p>
          <a:p>
            <a:pPr eaLnBrk="1" hangingPunct="1">
              <a:lnSpc>
                <a:spcPct val="90000"/>
              </a:lnSpc>
            </a:pPr>
            <a:r>
              <a:rPr lang="en-US" sz="2600" dirty="0" smtClean="0">
                <a:hlinkClick r:id="rId13" action="ppaction://hlinksldjump"/>
              </a:rPr>
              <a:t>12</a:t>
            </a:r>
            <a:endParaRPr lang="ru-RU" sz="2600" dirty="0" smtClean="0"/>
          </a:p>
          <a:p>
            <a:pPr eaLnBrk="1" hangingPunct="1">
              <a:lnSpc>
                <a:spcPct val="90000"/>
              </a:lnSpc>
            </a:pPr>
            <a:r>
              <a:rPr lang="en-US" sz="2600" dirty="0" smtClean="0">
                <a:hlinkClick r:id="rId14" action="ppaction://hlinksldjump"/>
              </a:rPr>
              <a:t>13</a:t>
            </a:r>
            <a:endParaRPr lang="ru-RU" sz="2600" dirty="0" smtClean="0"/>
          </a:p>
          <a:p>
            <a:pPr eaLnBrk="1" hangingPunct="1">
              <a:lnSpc>
                <a:spcPct val="90000"/>
              </a:lnSpc>
            </a:pPr>
            <a:r>
              <a:rPr lang="en-US" sz="2600" dirty="0" smtClean="0">
                <a:hlinkClick r:id="rId15" action="ppaction://hlinksldjump"/>
              </a:rPr>
              <a:t>14</a:t>
            </a:r>
            <a:endParaRPr lang="ru-RU" sz="2600" dirty="0" smtClean="0"/>
          </a:p>
          <a:p>
            <a:pPr eaLnBrk="1" hangingPunct="1">
              <a:lnSpc>
                <a:spcPct val="90000"/>
              </a:lnSpc>
            </a:pPr>
            <a:r>
              <a:rPr lang="en-US" sz="2600" dirty="0" smtClean="0">
                <a:hlinkClick r:id="rId16" action="ppaction://hlinksldjump"/>
              </a:rPr>
              <a:t>15</a:t>
            </a:r>
            <a:endParaRPr lang="ru-RU" sz="2600" dirty="0" smtClean="0"/>
          </a:p>
          <a:p>
            <a:pPr eaLnBrk="1" hangingPunct="1">
              <a:lnSpc>
                <a:spcPct val="90000"/>
              </a:lnSpc>
            </a:pPr>
            <a:r>
              <a:rPr lang="en-US" sz="2600" dirty="0" smtClean="0">
                <a:hlinkClick r:id="rId17" action="ppaction://hlinksldjump"/>
              </a:rPr>
              <a:t>16</a:t>
            </a:r>
            <a:endParaRPr lang="ru-RU" sz="2600" dirty="0" smtClean="0"/>
          </a:p>
          <a:p>
            <a:pPr eaLnBrk="1" hangingPunct="1">
              <a:lnSpc>
                <a:spcPct val="90000"/>
              </a:lnSpc>
            </a:pPr>
            <a:r>
              <a:rPr lang="en-US" sz="2600" dirty="0" smtClean="0">
                <a:hlinkClick r:id="rId18" action="ppaction://hlinksldjump"/>
              </a:rPr>
              <a:t>17</a:t>
            </a:r>
            <a:endParaRPr lang="ru-RU" sz="2600" dirty="0" smtClean="0"/>
          </a:p>
          <a:p>
            <a:pPr eaLnBrk="1" hangingPunct="1">
              <a:lnSpc>
                <a:spcPct val="90000"/>
              </a:lnSpc>
            </a:pPr>
            <a:r>
              <a:rPr lang="en-US" sz="2600" dirty="0" smtClean="0">
                <a:hlinkClick r:id="rId19" action="ppaction://hlinksldjump"/>
              </a:rPr>
              <a:t>18</a:t>
            </a:r>
            <a:endParaRPr lang="ru-RU" sz="2600" dirty="0" smtClean="0"/>
          </a:p>
          <a:p>
            <a:pPr eaLnBrk="1" hangingPunct="1">
              <a:lnSpc>
                <a:spcPct val="90000"/>
              </a:lnSpc>
            </a:pPr>
            <a:r>
              <a:rPr lang="en-US" sz="2600" dirty="0" smtClean="0">
                <a:hlinkClick r:id="rId20" action="ppaction://hlinksldjump"/>
              </a:rPr>
              <a:t>19</a:t>
            </a:r>
            <a:endParaRPr lang="ru-RU" sz="2600" dirty="0" smtClean="0"/>
          </a:p>
        </p:txBody>
      </p:sp>
      <p:sp>
        <p:nvSpPr>
          <p:cNvPr id="5125" name="Rectangle 6"/>
          <p:cNvSpPr>
            <a:spLocks noChangeArrowheads="1"/>
          </p:cNvSpPr>
          <p:nvPr/>
        </p:nvSpPr>
        <p:spPr bwMode="auto">
          <a:xfrm>
            <a:off x="6143636" y="1142984"/>
            <a:ext cx="12192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600" dirty="0">
                <a:hlinkClick r:id="rId21" action="ppaction://hlinksldjump"/>
              </a:rPr>
              <a:t>20</a:t>
            </a:r>
            <a:endParaRPr lang="ru-RU" sz="2600" dirty="0"/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600" dirty="0">
                <a:hlinkClick r:id="rId22" action="ppaction://hlinksldjump"/>
              </a:rPr>
              <a:t>21</a:t>
            </a:r>
            <a:endParaRPr lang="ru-RU" sz="2600" dirty="0"/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600" dirty="0">
                <a:hlinkClick r:id="rId23" action="ppaction://hlinksldjump"/>
              </a:rPr>
              <a:t>22</a:t>
            </a:r>
            <a:endParaRPr lang="ru-RU" sz="2600" dirty="0"/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600" dirty="0">
                <a:hlinkClick r:id="rId24" action="ppaction://hlinksldjump"/>
              </a:rPr>
              <a:t>23</a:t>
            </a:r>
            <a:endParaRPr lang="ru-RU" sz="2600" dirty="0"/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600" dirty="0">
                <a:hlinkClick r:id="rId25" action="ppaction://hlinksldjump"/>
              </a:rPr>
              <a:t>24</a:t>
            </a:r>
            <a:endParaRPr lang="ru-RU" sz="2600" dirty="0"/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600" dirty="0">
                <a:hlinkClick r:id="rId26" action="ppaction://hlinksldjump"/>
              </a:rPr>
              <a:t>25</a:t>
            </a:r>
            <a:endParaRPr lang="ru-RU" sz="2600" dirty="0"/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600" dirty="0">
                <a:hlinkClick r:id="rId27" action="ppaction://hlinksldjump"/>
              </a:rPr>
              <a:t>26</a:t>
            </a:r>
            <a:endParaRPr lang="en-US" sz="2600" dirty="0"/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600" dirty="0" smtClean="0">
                <a:hlinkClick r:id="rId28" action="ppaction://hlinksldjump"/>
              </a:rPr>
              <a:t>27</a:t>
            </a:r>
            <a:endParaRPr lang="ru-RU" sz="2600" dirty="0" smtClean="0"/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ru-RU" sz="2600" dirty="0" smtClean="0">
                <a:hlinkClick r:id="rId29" action="ppaction://hlinksldjump"/>
              </a:rPr>
              <a:t>28</a:t>
            </a:r>
            <a:endParaRPr lang="ru-RU" sz="2600" dirty="0" smtClean="0"/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ru-RU" sz="2600" dirty="0" smtClean="0">
                <a:hlinkClick r:id="rId30" action="ppaction://hlinksldjump"/>
              </a:rPr>
              <a:t>29</a:t>
            </a:r>
            <a:endParaRPr lang="en-US" sz="2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dirty="0" smtClean="0"/>
              <a:t>9. Правильный ответ</a:t>
            </a:r>
          </a:p>
        </p:txBody>
      </p:sp>
      <p:sp>
        <p:nvSpPr>
          <p:cNvPr id="6" name="Стрелка вниз 5">
            <a:hlinkClick r:id="rId2" action="ppaction://hlinksldjump"/>
          </p:cNvPr>
          <p:cNvSpPr/>
          <p:nvPr/>
        </p:nvSpPr>
        <p:spPr>
          <a:xfrm rot="10800000">
            <a:off x="6429388" y="5214950"/>
            <a:ext cx="571504" cy="7143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5" descr="ANTN027">
            <a:hlinkClick r:id="" action="ppaction://noaction">
              <a:snd r:embed="rId3" name="applause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72330" y="4643446"/>
            <a:ext cx="1576387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3781" y="1268760"/>
            <a:ext cx="2462716" cy="3183060"/>
          </a:xfrm>
        </p:spPr>
      </p:pic>
      <p:sp>
        <p:nvSpPr>
          <p:cNvPr id="4" name="Стрелка вправо 3"/>
          <p:cNvSpPr/>
          <p:nvPr/>
        </p:nvSpPr>
        <p:spPr>
          <a:xfrm rot="2095124">
            <a:off x="6156176" y="1340768"/>
            <a:ext cx="720080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1043608" y="1772816"/>
            <a:ext cx="424847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Самая крупная артерия –аорта. Она выходит из левого желудочка и направляет кровь по всем органам и тканям организма.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dirty="0" smtClean="0"/>
              <a:t>10. Лиза и лабрадор Фаня</a:t>
            </a:r>
          </a:p>
        </p:txBody>
      </p:sp>
      <p:sp>
        <p:nvSpPr>
          <p:cNvPr id="24579" name="Rectangle 6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r>
              <a:rPr lang="ru-RU" sz="2600" dirty="0" smtClean="0"/>
              <a:t>Здравствуйте! Меня очень интересует вопрос: Какие кости лучше давать собаке? Сырые или варёные? Мне кажется, что варёные лучше перевариваются. Я права?</a:t>
            </a:r>
          </a:p>
        </p:txBody>
      </p:sp>
      <p:sp>
        <p:nvSpPr>
          <p:cNvPr id="24581" name="WordArt 8">
            <a:hlinkClick r:id="" action="ppaction://hlinkshowjump?jump=nextslide"/>
          </p:cNvPr>
          <p:cNvSpPr>
            <a:spLocks noChangeArrowheads="1" noChangeShapeType="1" noTextEdit="1"/>
          </p:cNvSpPr>
          <p:nvPr/>
        </p:nvSpPr>
        <p:spPr bwMode="auto">
          <a:xfrm>
            <a:off x="4356100" y="5661025"/>
            <a:ext cx="377190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  <a:hlinkClick r:id="" action="ppaction://hlinkshowjump?jump=nextslide"/>
              </a:rPr>
              <a:t>Правильный</a:t>
            </a:r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 ответ</a:t>
            </a:r>
          </a:p>
        </p:txBody>
      </p:sp>
      <p:pic>
        <p:nvPicPr>
          <p:cNvPr id="3" name="Объект 2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954" y="2276872"/>
            <a:ext cx="3975329" cy="264338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dirty="0" smtClean="0"/>
              <a:t>10. Правильный ответ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857752" y="1357298"/>
            <a:ext cx="3530672" cy="36302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ru-RU" sz="2090" dirty="0" smtClean="0"/>
              <a:t>Нет, Лиза, ты не права. Сырые кости перевариваются гораздо лучше, а варёные могут вызвать запор или даже прободение кишечника. Соляная кислота в желудке легко расплавляет сырые кости, но ей трудно справиться с варёными </a:t>
            </a:r>
          </a:p>
        </p:txBody>
      </p:sp>
      <p:sp>
        <p:nvSpPr>
          <p:cNvPr id="5" name="Стрелка вниз 4">
            <a:hlinkClick r:id="rId2" action="ppaction://hlinksldjump"/>
          </p:cNvPr>
          <p:cNvSpPr/>
          <p:nvPr/>
        </p:nvSpPr>
        <p:spPr>
          <a:xfrm rot="10800000">
            <a:off x="6572264" y="5429264"/>
            <a:ext cx="571504" cy="7143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5" descr="ANTN027">
            <a:hlinkClick r:id="" action="ppaction://noaction">
              <a:snd r:embed="rId3" name="applause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15206" y="4857760"/>
            <a:ext cx="1576387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644108"/>
            <a:ext cx="4032448" cy="3241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dirty="0" smtClean="0"/>
              <a:t>11. Студенты ветеринарного </a:t>
            </a:r>
            <a:r>
              <a:rPr lang="ru-RU" dirty="0" smtClean="0"/>
              <a:t>института.</a:t>
            </a:r>
            <a:endParaRPr lang="ru-RU" dirty="0" smtClean="0"/>
          </a:p>
        </p:txBody>
      </p:sp>
      <p:sp>
        <p:nvSpPr>
          <p:cNvPr id="26627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643438" y="1928802"/>
            <a:ext cx="4038600" cy="3012365"/>
          </a:xfrm>
        </p:spPr>
        <p:txBody>
          <a:bodyPr/>
          <a:lstStyle/>
          <a:p>
            <a:pPr eaLnBrk="1" hangingPunct="1"/>
            <a:r>
              <a:rPr lang="ru-RU" sz="2600" dirty="0" smtClean="0"/>
              <a:t>Здравствуйте, юннаты! Хотим вам задать вопрос: в каком органе происходит образование клеток крови?</a:t>
            </a:r>
          </a:p>
        </p:txBody>
      </p:sp>
      <p:sp>
        <p:nvSpPr>
          <p:cNvPr id="26629" name="WordArt 8">
            <a:hlinkClick r:id="" action="ppaction://hlinkshowjump?jump=nextslide"/>
          </p:cNvPr>
          <p:cNvSpPr>
            <a:spLocks noChangeArrowheads="1" noChangeShapeType="1" noTextEdit="1"/>
          </p:cNvSpPr>
          <p:nvPr/>
        </p:nvSpPr>
        <p:spPr bwMode="auto">
          <a:xfrm>
            <a:off x="4356100" y="5661025"/>
            <a:ext cx="377190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  <a:hlinkClick r:id="" action="ppaction://hlinkshowjump?jump=nextslide"/>
              </a:rPr>
              <a:t>Правильный</a:t>
            </a:r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 ответ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351087"/>
            <a:ext cx="4038600" cy="30289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dirty="0" smtClean="0"/>
              <a:t>11. Правильный ответ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1"/>
            <a:ext cx="4546848" cy="3124944"/>
          </a:xfrm>
        </p:spPr>
        <p:txBody>
          <a:bodyPr/>
          <a:lstStyle/>
          <a:p>
            <a:pPr eaLnBrk="1" hangingPunct="1"/>
            <a:r>
              <a:rPr lang="ru-RU" dirty="0" smtClean="0"/>
              <a:t>Образование клеток крови происходит в красном костном мозге.</a:t>
            </a:r>
          </a:p>
        </p:txBody>
      </p:sp>
      <p:sp>
        <p:nvSpPr>
          <p:cNvPr id="4" name="Стрелка вниз 3">
            <a:hlinkClick r:id="rId2" action="ppaction://hlinksldjump"/>
          </p:cNvPr>
          <p:cNvSpPr/>
          <p:nvPr/>
        </p:nvSpPr>
        <p:spPr>
          <a:xfrm rot="10800000">
            <a:off x="6215074" y="5072074"/>
            <a:ext cx="571504" cy="7143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1123" y="1196752"/>
            <a:ext cx="2654458" cy="4104456"/>
          </a:xfrm>
          <a:prstGeom prst="rect">
            <a:avLst/>
          </a:prstGeom>
        </p:spPr>
      </p:pic>
      <p:pic>
        <p:nvPicPr>
          <p:cNvPr id="5" name="Picture 5" descr="ANTN027">
            <a:hlinkClick r:id="" action="ppaction://noaction">
              <a:snd r:embed="rId4" name="applause.wav"/>
            </a:hlinkClick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58016" y="4500570"/>
            <a:ext cx="1576387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dirty="0" smtClean="0"/>
              <a:t>12.Анастасия </a:t>
            </a:r>
            <a:r>
              <a:rPr lang="ru-RU" dirty="0" err="1" smtClean="0"/>
              <a:t>Гализова</a:t>
            </a:r>
            <a:r>
              <a:rPr lang="ru-RU" dirty="0" smtClean="0"/>
              <a:t> –выпускница Омского ветеринарного института</a:t>
            </a:r>
          </a:p>
        </p:txBody>
      </p:sp>
      <p:sp>
        <p:nvSpPr>
          <p:cNvPr id="28675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3707904" y="1571612"/>
            <a:ext cx="5188448" cy="4530725"/>
          </a:xfrm>
        </p:spPr>
        <p:txBody>
          <a:bodyPr/>
          <a:lstStyle/>
          <a:p>
            <a:pPr eaLnBrk="1" hangingPunct="1"/>
            <a:r>
              <a:rPr lang="ru-RU" sz="2600" dirty="0" smtClean="0"/>
              <a:t>Здравствуйте, юннаты! В прошлом году я окончила ветеринарный институт с красным дипломом, чего и вам желаю! Для вас вопрос: какое энергетическое вещество запасает печень?</a:t>
            </a:r>
          </a:p>
        </p:txBody>
      </p:sp>
      <p:sp>
        <p:nvSpPr>
          <p:cNvPr id="28677" name="WordArt 8">
            <a:hlinkClick r:id="" action="ppaction://hlinkshowjump?jump=nextslide"/>
          </p:cNvPr>
          <p:cNvSpPr>
            <a:spLocks noChangeArrowheads="1" noChangeShapeType="1" noTextEdit="1"/>
          </p:cNvSpPr>
          <p:nvPr/>
        </p:nvSpPr>
        <p:spPr bwMode="auto">
          <a:xfrm>
            <a:off x="4572000" y="5519723"/>
            <a:ext cx="377190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  <a:hlinkClick r:id="" action="ppaction://hlinkshowjump?jump=nextslide"/>
              </a:rPr>
              <a:t>Правильный</a:t>
            </a:r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 ответ</a:t>
            </a:r>
          </a:p>
        </p:txBody>
      </p:sp>
      <p:pic>
        <p:nvPicPr>
          <p:cNvPr id="3" name="Объект 2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844824"/>
            <a:ext cx="2592288" cy="379928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12</a:t>
            </a:r>
            <a:r>
              <a:rPr lang="ru-RU" dirty="0" smtClean="0"/>
              <a:t>.Правильный ответ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3898776" cy="4530725"/>
          </a:xfrm>
        </p:spPr>
        <p:txBody>
          <a:bodyPr/>
          <a:lstStyle/>
          <a:p>
            <a:pPr eaLnBrk="1" hangingPunct="1"/>
            <a:r>
              <a:rPr lang="ru-RU" dirty="0" smtClean="0"/>
              <a:t>Печень запасает гликоген. Это аналог растительного крахмала. Он необходим как источник энергии для всех клеток организма.</a:t>
            </a:r>
          </a:p>
        </p:txBody>
      </p:sp>
      <p:sp>
        <p:nvSpPr>
          <p:cNvPr id="4" name="Стрелка вниз 3">
            <a:hlinkClick r:id="rId2" action="ppaction://hlinksldjump"/>
          </p:cNvPr>
          <p:cNvSpPr/>
          <p:nvPr/>
        </p:nvSpPr>
        <p:spPr>
          <a:xfrm rot="10800000">
            <a:off x="6215074" y="5072074"/>
            <a:ext cx="571504" cy="7143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5" descr="ANTN027">
            <a:hlinkClick r:id="" action="ppaction://noaction">
              <a:snd r:embed="rId3" name="applause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16" y="4500570"/>
            <a:ext cx="1576387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5565" y="1556792"/>
            <a:ext cx="3629483" cy="28083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dirty="0" smtClean="0"/>
              <a:t>13. Щенок лабрадора Бим</a:t>
            </a:r>
          </a:p>
        </p:txBody>
      </p:sp>
      <p:sp>
        <p:nvSpPr>
          <p:cNvPr id="30723" name="Rectangle 5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r>
              <a:rPr lang="ru-RU" sz="2600" dirty="0"/>
              <a:t>Здравствуйте! Мой </a:t>
            </a:r>
            <a:r>
              <a:rPr lang="ru-RU" sz="2600" dirty="0" smtClean="0"/>
              <a:t>прежний хозяин меня не баловал. Что мне надо добавлять в корм, чтобы у меня были красивые стройные лапы? Может больше </a:t>
            </a:r>
            <a:r>
              <a:rPr lang="ru-RU" sz="2600" dirty="0" err="1" smtClean="0"/>
              <a:t>тущёнки</a:t>
            </a:r>
            <a:r>
              <a:rPr lang="ru-RU" sz="2600" dirty="0" smtClean="0"/>
              <a:t> давать?</a:t>
            </a:r>
          </a:p>
        </p:txBody>
      </p:sp>
      <p:sp>
        <p:nvSpPr>
          <p:cNvPr id="30725" name="WordArt 7">
            <a:hlinkClick r:id="" action="ppaction://hlinkshowjump?jump=nextslide"/>
          </p:cNvPr>
          <p:cNvSpPr>
            <a:spLocks noChangeArrowheads="1" noChangeShapeType="1" noTextEdit="1"/>
          </p:cNvSpPr>
          <p:nvPr/>
        </p:nvSpPr>
        <p:spPr bwMode="auto">
          <a:xfrm>
            <a:off x="4356100" y="5661025"/>
            <a:ext cx="377190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  <a:hlinkClick r:id="" action="ppaction://hlinkshowjump?jump=nextslide"/>
              </a:rPr>
              <a:t>Правильный</a:t>
            </a:r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 ответ</a:t>
            </a:r>
          </a:p>
        </p:txBody>
      </p:sp>
      <p:pic>
        <p:nvPicPr>
          <p:cNvPr id="3" name="Объект 2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151" y="1600200"/>
            <a:ext cx="3012698" cy="45307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dirty="0" smtClean="0"/>
              <a:t>13. Правильный ответ</a:t>
            </a:r>
          </a:p>
        </p:txBody>
      </p:sp>
      <p:sp>
        <p:nvSpPr>
          <p:cNvPr id="31747" name="Rectangle 6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r>
              <a:rPr lang="ru-RU" sz="2600" dirty="0" smtClean="0"/>
              <a:t>.</a:t>
            </a:r>
          </a:p>
        </p:txBody>
      </p:sp>
      <p:sp>
        <p:nvSpPr>
          <p:cNvPr id="5" name="Стрелка вниз 4">
            <a:hlinkClick r:id="rId2" action="ppaction://hlinksldjump"/>
          </p:cNvPr>
          <p:cNvSpPr/>
          <p:nvPr/>
        </p:nvSpPr>
        <p:spPr>
          <a:xfrm rot="10800000">
            <a:off x="6215074" y="5286388"/>
            <a:ext cx="571504" cy="7143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5" descr="ANTN027">
            <a:hlinkClick r:id="" action="ppaction://noaction">
              <a:snd r:embed="rId3" name="applause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16" y="4714884"/>
            <a:ext cx="1576387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Объект 2"/>
          <p:cNvPicPr>
            <a:picLocks noGrp="1" noChangeAspect="1"/>
          </p:cNvPicPr>
          <p:nvPr>
            <p:ph sz="half"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1703722"/>
            <a:ext cx="3689426" cy="3010062"/>
          </a:xfrm>
        </p:spPr>
      </p:pic>
      <p:sp>
        <p:nvSpPr>
          <p:cNvPr id="4" name="TextBox 3"/>
          <p:cNvSpPr txBox="1"/>
          <p:nvPr/>
        </p:nvSpPr>
        <p:spPr>
          <a:xfrm>
            <a:off x="827584" y="1870068"/>
            <a:ext cx="388843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В рационе обязательно должны присутствовать минеральные вещества такие  как кальций и фосфор. А ещё жирорастворимые витамины А и Д. Это будет надёжной профилактикой рахита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dirty="0" smtClean="0"/>
              <a:t>14. Ветеринарная клиника «Лапы и хвосты</a:t>
            </a:r>
            <a:r>
              <a:rPr lang="ru-RU" dirty="0" smtClean="0"/>
              <a:t>»</a:t>
            </a:r>
            <a:endParaRPr lang="ru-RU" dirty="0" smtClean="0"/>
          </a:p>
        </p:txBody>
      </p:sp>
      <p:sp>
        <p:nvSpPr>
          <p:cNvPr id="32771" name="Rectangle 6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r>
              <a:rPr lang="ru-RU" sz="2600" dirty="0" smtClean="0"/>
              <a:t>Здравствуйте! А вы знаете как правильно прослушивать сердце и какова нормальная частота сердечных сокращений у собаки?</a:t>
            </a:r>
          </a:p>
        </p:txBody>
      </p:sp>
      <p:sp>
        <p:nvSpPr>
          <p:cNvPr id="32773" name="WordArt 8">
            <a:hlinkClick r:id="" action="ppaction://hlinkshowjump?jump=nextslide"/>
          </p:cNvPr>
          <p:cNvSpPr>
            <a:spLocks noChangeArrowheads="1" noChangeShapeType="1" noTextEdit="1"/>
          </p:cNvSpPr>
          <p:nvPr/>
        </p:nvSpPr>
        <p:spPr bwMode="auto">
          <a:xfrm>
            <a:off x="4787900" y="5229225"/>
            <a:ext cx="377190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  <a:hlinkClick r:id="" action="ppaction://hlinkshowjump?jump=nextslide"/>
              </a:rPr>
              <a:t>Правильный </a:t>
            </a:r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  <a:hlinkClick r:id="" action="ppaction://hlinkshowjump?jump=nextslide"/>
              </a:rPr>
              <a:t>ответ</a:t>
            </a:r>
            <a:endParaRPr lang="ru-RU" sz="3600" kern="10" dirty="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Impact"/>
            </a:endParaRPr>
          </a:p>
        </p:txBody>
      </p:sp>
      <p:pic>
        <p:nvPicPr>
          <p:cNvPr id="10" name="Содержимое 9" descr="image027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100137" y="1993900"/>
            <a:ext cx="2752725" cy="37433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dirty="0" smtClean="0"/>
              <a:t>1.Наталья и </a:t>
            </a:r>
            <a:r>
              <a:rPr lang="ru-RU" dirty="0" err="1" smtClean="0"/>
              <a:t>папильон-бабачка</a:t>
            </a:r>
            <a:r>
              <a:rPr lang="ru-RU" dirty="0" smtClean="0"/>
              <a:t> Рози </a:t>
            </a:r>
          </a:p>
        </p:txBody>
      </p:sp>
      <p:sp>
        <p:nvSpPr>
          <p:cNvPr id="6147" name="Rectangle 8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r>
              <a:rPr lang="ru-RU" sz="2600" dirty="0" smtClean="0"/>
              <a:t>Скажите, пожалуйста, каким кормом лучше кормить мою собаку?</a:t>
            </a:r>
          </a:p>
          <a:p>
            <a:pPr eaLnBrk="1" hangingPunct="1"/>
            <a:r>
              <a:rPr lang="ru-RU" sz="2600" dirty="0" smtClean="0"/>
              <a:t>Она очень любит консервы.</a:t>
            </a:r>
          </a:p>
        </p:txBody>
      </p:sp>
      <p:sp>
        <p:nvSpPr>
          <p:cNvPr id="6148" name="WordArt 9">
            <a:hlinkClick r:id="" action="ppaction://hlinkshowjump?jump=nextslide"/>
          </p:cNvPr>
          <p:cNvSpPr>
            <a:spLocks noChangeArrowheads="1" noChangeShapeType="1" noTextEdit="1"/>
          </p:cNvSpPr>
          <p:nvPr/>
        </p:nvSpPr>
        <p:spPr bwMode="auto">
          <a:xfrm>
            <a:off x="4859338" y="5445125"/>
            <a:ext cx="377190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  <a:hlinkClick r:id="" action="ppaction://hlinkshowjump?jump=nextslide"/>
              </a:rPr>
              <a:t>Правильный</a:t>
            </a:r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 ответ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204864"/>
            <a:ext cx="4536504" cy="30243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dirty="0" smtClean="0"/>
              <a:t>14. Правильный ответ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3900500" cy="4530725"/>
          </a:xfrm>
        </p:spPr>
        <p:txBody>
          <a:bodyPr/>
          <a:lstStyle/>
          <a:p>
            <a:pPr eaLnBrk="1" hangingPunct="1"/>
            <a:r>
              <a:rPr lang="ru-RU" dirty="0" smtClean="0"/>
              <a:t>Сердце у собаки прослушивается в области 3-5 </a:t>
            </a:r>
            <a:r>
              <a:rPr lang="ru-RU" dirty="0" err="1" smtClean="0"/>
              <a:t>межреберья</a:t>
            </a:r>
            <a:r>
              <a:rPr lang="ru-RU" dirty="0" smtClean="0"/>
              <a:t>. В норме частота ССС составляет 70-140 уд/мин</a:t>
            </a:r>
          </a:p>
        </p:txBody>
      </p:sp>
      <p:sp>
        <p:nvSpPr>
          <p:cNvPr id="4" name="Стрелка вниз 3">
            <a:hlinkClick r:id="rId2" action="ppaction://hlinksldjump"/>
          </p:cNvPr>
          <p:cNvSpPr/>
          <p:nvPr/>
        </p:nvSpPr>
        <p:spPr>
          <a:xfrm rot="10800000">
            <a:off x="6215074" y="5072074"/>
            <a:ext cx="571504" cy="7143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5" descr="ANTN027">
            <a:hlinkClick r:id="" action="ppaction://noaction">
              <a:snd r:embed="rId3" name="applause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16" y="4500570"/>
            <a:ext cx="1576387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716851"/>
            <a:ext cx="4141679" cy="27795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dirty="0" smtClean="0"/>
              <a:t>15. Гуля и тибетский спаниель </a:t>
            </a:r>
            <a:r>
              <a:rPr lang="ru-RU" dirty="0" err="1" smtClean="0"/>
              <a:t>Чак</a:t>
            </a:r>
            <a:endParaRPr lang="ru-RU" dirty="0" smtClean="0"/>
          </a:p>
        </p:txBody>
      </p:sp>
      <p:sp>
        <p:nvSpPr>
          <p:cNvPr id="34819" name="Rectangle 6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r>
              <a:rPr lang="ru-RU" sz="2600" dirty="0" smtClean="0"/>
              <a:t>Здравствуйте! Меня всегда интересовал вопрос: почему нос и уши у собаки чаще всего холодные?</a:t>
            </a:r>
          </a:p>
        </p:txBody>
      </p:sp>
      <p:sp>
        <p:nvSpPr>
          <p:cNvPr id="34821" name="WordArt 8">
            <a:hlinkClick r:id="" action="ppaction://hlinkshowjump?jump=nextslide"/>
          </p:cNvPr>
          <p:cNvSpPr>
            <a:spLocks noChangeArrowheads="1" noChangeShapeType="1" noTextEdit="1"/>
          </p:cNvSpPr>
          <p:nvPr/>
        </p:nvSpPr>
        <p:spPr bwMode="auto">
          <a:xfrm>
            <a:off x="4356100" y="5661025"/>
            <a:ext cx="377190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  <a:hlinkClick r:id="" action="ppaction://hlinkshowjump?jump=nextslide"/>
              </a:rPr>
              <a:t>Правильный</a:t>
            </a:r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 ответ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484784"/>
            <a:ext cx="3168352" cy="4715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dirty="0" smtClean="0"/>
              <a:t>15. Правильный ответ</a:t>
            </a:r>
          </a:p>
        </p:txBody>
      </p:sp>
      <p:sp>
        <p:nvSpPr>
          <p:cNvPr id="5" name="Стрелка вниз 4">
            <a:hlinkClick r:id="rId2" action="ppaction://hlinksldjump"/>
          </p:cNvPr>
          <p:cNvSpPr/>
          <p:nvPr/>
        </p:nvSpPr>
        <p:spPr>
          <a:xfrm rot="10800000">
            <a:off x="6215074" y="5072074"/>
            <a:ext cx="571504" cy="7143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5" descr="ANTN027">
            <a:hlinkClick r:id="" action="ppaction://noaction">
              <a:snd r:embed="rId3" name="applause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16" y="4500570"/>
            <a:ext cx="1576387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1600200"/>
            <a:ext cx="3466728" cy="4530725"/>
          </a:xfrm>
        </p:spPr>
        <p:txBody>
          <a:bodyPr/>
          <a:lstStyle/>
          <a:p>
            <a:r>
              <a:rPr lang="ru-RU" dirty="0" smtClean="0"/>
              <a:t>Всё зависит от количества кровеносных сосудов в той или иной части тела. Чем их больше, тем горячее </a:t>
            </a:r>
            <a:r>
              <a:rPr lang="ru-RU" smtClean="0"/>
              <a:t>эта область.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2766" y="1641824"/>
            <a:ext cx="3596117" cy="26970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200" dirty="0" smtClean="0"/>
              <a:t>16. </a:t>
            </a:r>
            <a:r>
              <a:rPr lang="ru-RU" sz="3200" dirty="0" smtClean="0"/>
              <a:t>Лиза </a:t>
            </a:r>
            <a:r>
              <a:rPr lang="ru-RU" sz="3200" dirty="0" smtClean="0"/>
              <a:t>Скворцова и шпиц </a:t>
            </a:r>
            <a:r>
              <a:rPr lang="ru-RU" sz="3200" dirty="0" err="1" smtClean="0"/>
              <a:t>Боня</a:t>
            </a:r>
            <a:endParaRPr lang="ru-RU" sz="3200" dirty="0" smtClean="0"/>
          </a:p>
        </p:txBody>
      </p:sp>
      <p:sp>
        <p:nvSpPr>
          <p:cNvPr id="36867" name="Rectangle 6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r>
              <a:rPr lang="ru-RU" sz="2600" dirty="0" smtClean="0"/>
              <a:t>Привет, юные ветврачи! Хотела бы у вас поинтересоваться: помните ли вы сколько отделов имеет кишечник у собаки и как они называются?</a:t>
            </a:r>
          </a:p>
        </p:txBody>
      </p:sp>
      <p:sp>
        <p:nvSpPr>
          <p:cNvPr id="36869" name="WordArt 8">
            <a:hlinkClick r:id="" action="ppaction://hlinkshowjump?jump=nextslide"/>
          </p:cNvPr>
          <p:cNvSpPr>
            <a:spLocks noChangeArrowheads="1" noChangeShapeType="1" noTextEdit="1"/>
          </p:cNvSpPr>
          <p:nvPr/>
        </p:nvSpPr>
        <p:spPr bwMode="auto">
          <a:xfrm>
            <a:off x="4572000" y="5373688"/>
            <a:ext cx="377190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Правильный ответ</a:t>
            </a:r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276872"/>
            <a:ext cx="4038600" cy="269164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dirty="0" smtClean="0"/>
              <a:t>16. Правильный ответ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4474840" cy="4530725"/>
          </a:xfrm>
        </p:spPr>
        <p:txBody>
          <a:bodyPr/>
          <a:lstStyle/>
          <a:p>
            <a:pPr eaLnBrk="1" hangingPunct="1"/>
            <a:r>
              <a:rPr lang="ru-RU" dirty="0" smtClean="0"/>
              <a:t>Кишечник собаки имеет два отдела: толстый (</a:t>
            </a:r>
            <a:r>
              <a:rPr lang="ru-RU" dirty="0" err="1" smtClean="0"/>
              <a:t>двенацетиперстная</a:t>
            </a:r>
            <a:r>
              <a:rPr lang="ru-RU" dirty="0" smtClean="0"/>
              <a:t>, тощая, подвздошная кишка) и толстый ( слепая, ободочная, прямая кишка)</a:t>
            </a:r>
          </a:p>
        </p:txBody>
      </p:sp>
      <p:sp>
        <p:nvSpPr>
          <p:cNvPr id="4" name="Стрелка вниз 3">
            <a:hlinkClick r:id="rId2" action="ppaction://hlinksldjump"/>
          </p:cNvPr>
          <p:cNvSpPr/>
          <p:nvPr/>
        </p:nvSpPr>
        <p:spPr>
          <a:xfrm rot="10800000">
            <a:off x="6215074" y="5072074"/>
            <a:ext cx="571504" cy="7143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5" descr="ANTN02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16" y="4500570"/>
            <a:ext cx="1576387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4760" y="1628800"/>
            <a:ext cx="3663422" cy="2613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dirty="0" smtClean="0"/>
              <a:t>17. Саша и его </a:t>
            </a:r>
            <a:r>
              <a:rPr lang="ru-RU" dirty="0" err="1" smtClean="0"/>
              <a:t>бигль</a:t>
            </a:r>
            <a:r>
              <a:rPr lang="ru-RU" dirty="0" smtClean="0"/>
              <a:t> </a:t>
            </a:r>
            <a:r>
              <a:rPr lang="ru-RU" dirty="0" smtClean="0"/>
              <a:t>Ральф</a:t>
            </a:r>
            <a:endParaRPr lang="ru-RU" dirty="0" smtClean="0"/>
          </a:p>
        </p:txBody>
      </p:sp>
      <p:sp>
        <p:nvSpPr>
          <p:cNvPr id="38915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788024" y="1484784"/>
            <a:ext cx="3751138" cy="4117487"/>
          </a:xfrm>
        </p:spPr>
        <p:txBody>
          <a:bodyPr/>
          <a:lstStyle/>
          <a:p>
            <a:pPr eaLnBrk="1" hangingPunct="1"/>
            <a:r>
              <a:rPr lang="ru-RU" sz="2600" dirty="0" smtClean="0"/>
              <a:t>Здравствуйте! Моей собаке ветеринар прописал желчегонные лекарства. А что такое желчь и откуда она берётся?</a:t>
            </a:r>
          </a:p>
        </p:txBody>
      </p:sp>
      <p:sp>
        <p:nvSpPr>
          <p:cNvPr id="38917" name="WordArt 8">
            <a:hlinkClick r:id="" action="ppaction://hlinkshowjump?jump=nextslide"/>
          </p:cNvPr>
          <p:cNvSpPr>
            <a:spLocks noChangeArrowheads="1" noChangeShapeType="1" noTextEdit="1"/>
          </p:cNvSpPr>
          <p:nvPr/>
        </p:nvSpPr>
        <p:spPr bwMode="auto">
          <a:xfrm>
            <a:off x="4572000" y="5500702"/>
            <a:ext cx="377190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  <a:hlinkClick r:id="" action="ppaction://hlinkshowjump?jump=nextslide"/>
              </a:rPr>
              <a:t>Правильный ответ</a:t>
            </a:r>
            <a:endParaRPr lang="ru-RU" sz="3600" kern="10" dirty="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Impact"/>
            </a:endParaRPr>
          </a:p>
        </p:txBody>
      </p:sp>
      <p:pic>
        <p:nvPicPr>
          <p:cNvPr id="3" name="Объект 2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532824"/>
            <a:ext cx="4038600" cy="266547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dirty="0" smtClean="0"/>
              <a:t>17. Правильный ответ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560" y="1379661"/>
            <a:ext cx="4392488" cy="4530725"/>
          </a:xfrm>
        </p:spPr>
        <p:txBody>
          <a:bodyPr/>
          <a:lstStyle/>
          <a:p>
            <a:pPr eaLnBrk="1" hangingPunct="1"/>
            <a:r>
              <a:rPr lang="ru-RU" dirty="0" smtClean="0"/>
              <a:t>Желчь –это продукт работы печени. Этот тягучий жёлто-зелёный секрет необходим для переваривания жиров в двенадцатиперстной кишке.</a:t>
            </a:r>
          </a:p>
        </p:txBody>
      </p:sp>
      <p:sp>
        <p:nvSpPr>
          <p:cNvPr id="4" name="Стрелка вниз 3">
            <a:hlinkClick r:id="rId2" action="ppaction://hlinksldjump"/>
          </p:cNvPr>
          <p:cNvSpPr/>
          <p:nvPr/>
        </p:nvSpPr>
        <p:spPr>
          <a:xfrm rot="10800000">
            <a:off x="6215074" y="5072074"/>
            <a:ext cx="571504" cy="7143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5" descr="ANTN02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16" y="4500570"/>
            <a:ext cx="1576387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1196752"/>
            <a:ext cx="3623443" cy="24482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dirty="0" smtClean="0"/>
              <a:t>18. Маша и её любимец Майк</a:t>
            </a:r>
          </a:p>
        </p:txBody>
      </p:sp>
      <p:sp>
        <p:nvSpPr>
          <p:cNvPr id="40963" name="Rectangle 6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r>
              <a:rPr lang="ru-RU" sz="2600" dirty="0" smtClean="0"/>
              <a:t>Привет! Мама часто говорит, что Майку нельзя давать много каких-то углеводов. У меня такой вопрос: что такое углеводы и зачем они нужны?</a:t>
            </a:r>
          </a:p>
        </p:txBody>
      </p:sp>
      <p:sp>
        <p:nvSpPr>
          <p:cNvPr id="40965" name="WordArt 8">
            <a:hlinkClick r:id="" action="ppaction://hlinkshowjump?jump=nextslide"/>
          </p:cNvPr>
          <p:cNvSpPr>
            <a:spLocks noChangeArrowheads="1" noChangeShapeType="1" noTextEdit="1"/>
          </p:cNvSpPr>
          <p:nvPr/>
        </p:nvSpPr>
        <p:spPr bwMode="auto">
          <a:xfrm>
            <a:off x="4859338" y="5013325"/>
            <a:ext cx="377190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  <a:hlinkClick r:id="" action="ppaction://hlinkshowjump?jump=nextslide"/>
              </a:rPr>
              <a:t>Правильный</a:t>
            </a:r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 ответ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524747"/>
            <a:ext cx="4038600" cy="268163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dirty="0" smtClean="0"/>
              <a:t>18. Правильный ответ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199" y="1600200"/>
            <a:ext cx="5829311" cy="4530725"/>
          </a:xfrm>
        </p:spPr>
        <p:txBody>
          <a:bodyPr/>
          <a:lstStyle/>
          <a:p>
            <a:pPr eaLnBrk="1" hangingPunct="1"/>
            <a:r>
              <a:rPr lang="ru-RU" dirty="0" smtClean="0"/>
              <a:t>Углеводы –это простые и сложные сахара, к ним относятся глюкоза, лактоза, крахмал, клетчатка.  Простые нужны как быстрый источник энергии, сложные помогают правильному пищеварению.</a:t>
            </a:r>
          </a:p>
        </p:txBody>
      </p:sp>
      <p:sp>
        <p:nvSpPr>
          <p:cNvPr id="4" name="Стрелка вниз 3">
            <a:hlinkClick r:id="rId2" action="ppaction://hlinksldjump"/>
          </p:cNvPr>
          <p:cNvSpPr/>
          <p:nvPr/>
        </p:nvSpPr>
        <p:spPr>
          <a:xfrm rot="10800000">
            <a:off x="6286512" y="5429264"/>
            <a:ext cx="571504" cy="7143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5" descr="ANTN027">
            <a:hlinkClick r:id="" action="ppaction://noaction">
              <a:snd r:embed="rId3" name="applause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29454" y="4857760"/>
            <a:ext cx="1576387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Объект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56176" y="836710"/>
            <a:ext cx="2544672" cy="15841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dirty="0" smtClean="0"/>
              <a:t>19. Наталья и </a:t>
            </a:r>
            <a:r>
              <a:rPr lang="ru-RU" dirty="0" err="1" smtClean="0"/>
              <a:t>хаски</a:t>
            </a:r>
            <a:r>
              <a:rPr lang="ru-RU" dirty="0" smtClean="0"/>
              <a:t> Мороз</a:t>
            </a:r>
          </a:p>
        </p:txBody>
      </p:sp>
      <p:sp>
        <p:nvSpPr>
          <p:cNvPr id="43011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139952" y="1600200"/>
            <a:ext cx="4546848" cy="4530725"/>
          </a:xfrm>
        </p:spPr>
        <p:txBody>
          <a:bodyPr/>
          <a:lstStyle/>
          <a:p>
            <a:pPr eaLnBrk="1" hangingPunct="1"/>
            <a:r>
              <a:rPr lang="ru-RU" sz="2600" dirty="0" smtClean="0"/>
              <a:t>Добрый день! Мы недавно были на выставке и там мне сказали, что у моей собаки неправильный прикус.  Какой прикус у собаки считается правильным? Что такое зубная формула?</a:t>
            </a:r>
          </a:p>
        </p:txBody>
      </p:sp>
      <p:sp>
        <p:nvSpPr>
          <p:cNvPr id="43013" name="WordArt 8">
            <a:hlinkClick r:id="" action="ppaction://hlinkshowjump?jump=nextslide"/>
          </p:cNvPr>
          <p:cNvSpPr>
            <a:spLocks noChangeArrowheads="1" noChangeShapeType="1" noTextEdit="1"/>
          </p:cNvSpPr>
          <p:nvPr/>
        </p:nvSpPr>
        <p:spPr bwMode="auto">
          <a:xfrm>
            <a:off x="4572000" y="5373688"/>
            <a:ext cx="377190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  <a:hlinkClick r:id="" action="ppaction://hlinkshowjump?jump=nextslide"/>
              </a:rPr>
              <a:t>Правильный</a:t>
            </a:r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 ответ</a:t>
            </a:r>
          </a:p>
        </p:txBody>
      </p:sp>
      <p:pic>
        <p:nvPicPr>
          <p:cNvPr id="3" name="Объект 2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844824"/>
            <a:ext cx="4038600" cy="227171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dirty="0" smtClean="0"/>
              <a:t>1.Правильный ответ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dirty="0" smtClean="0"/>
              <a:t>Если давать только консервы, то проблем с зубами не избежать. Лучше всего перейти на профессиональный сухой корм.</a:t>
            </a:r>
          </a:p>
        </p:txBody>
      </p:sp>
      <p:pic>
        <p:nvPicPr>
          <p:cNvPr id="4" name="Picture 5" descr="ANTN027">
            <a:hlinkClick r:id="" action="ppaction://noaction">
              <a:snd r:embed="rId2" name="applause.wav"/>
            </a:hlinkClick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72264" y="4714884"/>
            <a:ext cx="1576387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трелка вниз 4">
            <a:hlinkClick r:id="rId4" action="ppaction://hlinksldjump"/>
          </p:cNvPr>
          <p:cNvSpPr/>
          <p:nvPr/>
        </p:nvSpPr>
        <p:spPr>
          <a:xfrm rot="10800000">
            <a:off x="5857884" y="5214950"/>
            <a:ext cx="571504" cy="7143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dirty="0" smtClean="0"/>
              <a:t>19. Правильный ответ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36571" y="1470044"/>
            <a:ext cx="4492055" cy="4530725"/>
          </a:xfrm>
        </p:spPr>
        <p:txBody>
          <a:bodyPr/>
          <a:lstStyle/>
          <a:p>
            <a:pPr eaLnBrk="1" hangingPunct="1"/>
            <a:r>
              <a:rPr lang="ru-RU" dirty="0" smtClean="0"/>
              <a:t>Для большинства пород собак характерен ножницеобразный прикус. Зубная формула –это цифровое выражения количества резцов, клыков, маляров и </a:t>
            </a:r>
            <a:r>
              <a:rPr lang="ru-RU" dirty="0" err="1" smtClean="0"/>
              <a:t>премаляров</a:t>
            </a:r>
            <a:r>
              <a:rPr lang="ru-RU" dirty="0"/>
              <a:t>.</a:t>
            </a:r>
            <a:endParaRPr lang="ru-RU" dirty="0" smtClean="0"/>
          </a:p>
        </p:txBody>
      </p:sp>
      <p:sp>
        <p:nvSpPr>
          <p:cNvPr id="4" name="Стрелка вниз 3">
            <a:hlinkClick r:id="rId2" action="ppaction://hlinksldjump"/>
          </p:cNvPr>
          <p:cNvSpPr/>
          <p:nvPr/>
        </p:nvSpPr>
        <p:spPr>
          <a:xfrm rot="10800000">
            <a:off x="6215074" y="5286388"/>
            <a:ext cx="571504" cy="7143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5" descr="ANTN027">
            <a:hlinkClick r:id="" action="ppaction://noaction">
              <a:snd r:embed="rId3" name="applause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16" y="4714884"/>
            <a:ext cx="1576387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16" y="908719"/>
            <a:ext cx="1737362" cy="219545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8626" y="1214451"/>
            <a:ext cx="1857952" cy="38707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800" dirty="0" smtClean="0"/>
              <a:t>20. </a:t>
            </a:r>
            <a:r>
              <a:rPr lang="ru-RU" sz="3800" dirty="0" err="1" smtClean="0"/>
              <a:t>Юннатка</a:t>
            </a:r>
            <a:r>
              <a:rPr lang="ru-RU" sz="3800" dirty="0" smtClean="0"/>
              <a:t> Анжела. </a:t>
            </a:r>
          </a:p>
        </p:txBody>
      </p:sp>
      <p:sp>
        <p:nvSpPr>
          <p:cNvPr id="45059" name="Rectangle 6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r>
              <a:rPr lang="ru-RU" sz="2600" dirty="0" smtClean="0"/>
              <a:t>Здравствуйте, юннаты! А вызнаете какой гормон регулирует количество сахара в крови? Где он производится в организме?</a:t>
            </a:r>
          </a:p>
        </p:txBody>
      </p:sp>
      <p:sp>
        <p:nvSpPr>
          <p:cNvPr id="45061" name="WordArt 8">
            <a:hlinkClick r:id="" action="ppaction://hlinkshowjump?jump=nextslide"/>
          </p:cNvPr>
          <p:cNvSpPr>
            <a:spLocks noChangeArrowheads="1" noChangeShapeType="1" noTextEdit="1"/>
          </p:cNvSpPr>
          <p:nvPr/>
        </p:nvSpPr>
        <p:spPr bwMode="auto">
          <a:xfrm>
            <a:off x="4572000" y="5373688"/>
            <a:ext cx="377190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  <a:hlinkClick r:id="" action="ppaction://hlinkshowjump?jump=nextslide"/>
              </a:rPr>
              <a:t>Правильный</a:t>
            </a:r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 ответ</a:t>
            </a:r>
          </a:p>
        </p:txBody>
      </p:sp>
      <p:pic>
        <p:nvPicPr>
          <p:cNvPr id="8" name="Содержимое 7" descr="DSC02008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714348" y="1643050"/>
            <a:ext cx="3258749" cy="434499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dirty="0" smtClean="0"/>
              <a:t>20. Правильный ответ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5194920" cy="4530725"/>
          </a:xfrm>
        </p:spPr>
        <p:txBody>
          <a:bodyPr/>
          <a:lstStyle/>
          <a:p>
            <a:pPr eaLnBrk="1" hangingPunct="1"/>
            <a:r>
              <a:rPr lang="ru-RU" dirty="0" smtClean="0"/>
              <a:t>Этот гормон называется инсулин. Только м его помощью сахар может использоваться клетками организма и переходить в гликоген</a:t>
            </a:r>
          </a:p>
        </p:txBody>
      </p:sp>
      <p:sp>
        <p:nvSpPr>
          <p:cNvPr id="4" name="Стрелка вниз 3">
            <a:hlinkClick r:id="rId2" action="ppaction://hlinksldjump"/>
          </p:cNvPr>
          <p:cNvSpPr/>
          <p:nvPr/>
        </p:nvSpPr>
        <p:spPr>
          <a:xfrm rot="10800000">
            <a:off x="6215074" y="5072074"/>
            <a:ext cx="571504" cy="7143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5" descr="ANTN027">
            <a:hlinkClick r:id="" action="ppaction://noaction">
              <a:snd r:embed="rId3" name="applause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16" y="4500570"/>
            <a:ext cx="1576387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404664"/>
            <a:ext cx="2740991" cy="38798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1436675"/>
          </a:xfrm>
        </p:spPr>
        <p:txBody>
          <a:bodyPr/>
          <a:lstStyle/>
          <a:p>
            <a:pPr eaLnBrk="1" hangingPunct="1"/>
            <a:r>
              <a:rPr lang="ru-RU" dirty="0" smtClean="0"/>
              <a:t>21. Выпускница ветеринарного института Настя.</a:t>
            </a:r>
          </a:p>
        </p:txBody>
      </p:sp>
      <p:sp>
        <p:nvSpPr>
          <p:cNvPr id="47107" name="Rectangle 6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r>
              <a:rPr lang="ru-RU" sz="2600" dirty="0" smtClean="0"/>
              <a:t>Добрый день! Хочу проверить ваши знания, юннаты! Какие типы мышц есть в организме животного и человека?</a:t>
            </a:r>
          </a:p>
        </p:txBody>
      </p:sp>
      <p:pic>
        <p:nvPicPr>
          <p:cNvPr id="47108" name="Picture 7" descr="koza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 rot="16200000">
            <a:off x="37670" y="2605480"/>
            <a:ext cx="4060070" cy="2706713"/>
          </a:xfrm>
        </p:spPr>
      </p:pic>
      <p:sp>
        <p:nvSpPr>
          <p:cNvPr id="47109" name="WordArt 8">
            <a:hlinkClick r:id="" action="ppaction://hlinkshowjump?jump=nextslide"/>
          </p:cNvPr>
          <p:cNvSpPr>
            <a:spLocks noChangeArrowheads="1" noChangeShapeType="1" noTextEdit="1"/>
          </p:cNvSpPr>
          <p:nvPr/>
        </p:nvSpPr>
        <p:spPr bwMode="auto">
          <a:xfrm>
            <a:off x="4572000" y="5373688"/>
            <a:ext cx="377190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  <a:hlinkClick r:id="" action="ppaction://hlinkshowjump?jump=nextslide"/>
              </a:rPr>
              <a:t>Правильный</a:t>
            </a:r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 ответ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dirty="0" smtClean="0"/>
              <a:t>21. Правильный ответ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8596" y="1142984"/>
            <a:ext cx="4935492" cy="4530725"/>
          </a:xfrm>
        </p:spPr>
        <p:txBody>
          <a:bodyPr/>
          <a:lstStyle/>
          <a:p>
            <a:pPr eaLnBrk="1" hangingPunct="1"/>
            <a:r>
              <a:rPr lang="ru-RU" dirty="0" smtClean="0"/>
              <a:t>По строению различают три типа мышц: поперечно-полосатые (скелетные), гладкие и сердечные</a:t>
            </a:r>
          </a:p>
        </p:txBody>
      </p:sp>
      <p:sp>
        <p:nvSpPr>
          <p:cNvPr id="4" name="Стрелка вниз 3">
            <a:hlinkClick r:id="rId2" action="ppaction://hlinksldjump"/>
          </p:cNvPr>
          <p:cNvSpPr/>
          <p:nvPr/>
        </p:nvSpPr>
        <p:spPr>
          <a:xfrm rot="10800000">
            <a:off x="6429388" y="5286388"/>
            <a:ext cx="571504" cy="7143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5" descr="ANTN027">
            <a:hlinkClick r:id="" action="ppaction://noaction">
              <a:snd r:embed="rId3" name="applause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768" y="4786322"/>
            <a:ext cx="1576387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8824" y="402029"/>
            <a:ext cx="2535583" cy="43842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dirty="0" smtClean="0"/>
              <a:t>22. </a:t>
            </a:r>
            <a:r>
              <a:rPr lang="ru-RU" sz="4000" dirty="0" smtClean="0"/>
              <a:t>Елена и Михаил Воробьёвы  и их шпицы Фунтик и </a:t>
            </a:r>
            <a:r>
              <a:rPr lang="ru-RU" sz="4000" dirty="0" smtClean="0"/>
              <a:t>Бантик</a:t>
            </a:r>
            <a:endParaRPr lang="ru-RU" sz="4000" dirty="0" smtClean="0"/>
          </a:p>
        </p:txBody>
      </p:sp>
      <p:sp>
        <p:nvSpPr>
          <p:cNvPr id="49155" name="Rectangle 6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r>
              <a:rPr lang="ru-RU" sz="2600" dirty="0" smtClean="0"/>
              <a:t>Здравствуйте! Мы живём в большом городе и дышим не совсем чистым воздухом. Вопрос: есть ли какая-нибудь система защиты у органов дыхания?</a:t>
            </a:r>
          </a:p>
        </p:txBody>
      </p:sp>
      <p:sp>
        <p:nvSpPr>
          <p:cNvPr id="49157" name="WordArt 8">
            <a:hlinkClick r:id="" action="ppaction://hlinkshowjump?jump=nextslide"/>
          </p:cNvPr>
          <p:cNvSpPr>
            <a:spLocks noChangeArrowheads="1" noChangeShapeType="1" noTextEdit="1"/>
          </p:cNvSpPr>
          <p:nvPr/>
        </p:nvSpPr>
        <p:spPr bwMode="auto">
          <a:xfrm>
            <a:off x="4982969" y="5214948"/>
            <a:ext cx="377190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  <a:hlinkClick r:id="" action="ppaction://hlinkshowjump?jump=nextslide"/>
              </a:rPr>
              <a:t>Правильный</a:t>
            </a:r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 ответ</a:t>
            </a:r>
          </a:p>
        </p:txBody>
      </p:sp>
      <p:pic>
        <p:nvPicPr>
          <p:cNvPr id="3" name="Объект 2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258" y="1600200"/>
            <a:ext cx="3020483" cy="45307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dirty="0" smtClean="0"/>
              <a:t>22. Правильный ответ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0033" y="1357298"/>
            <a:ext cx="4695421" cy="4530725"/>
          </a:xfrm>
        </p:spPr>
        <p:txBody>
          <a:bodyPr/>
          <a:lstStyle/>
          <a:p>
            <a:pPr eaLnBrk="1" hangingPunct="1"/>
            <a:r>
              <a:rPr lang="ru-RU" sz="2400" dirty="0" smtClean="0"/>
              <a:t>Конечно есть! Слизистая носа богата кровеносными и лимфатическими сосудами, которые  согревают, увлажняют воздух, а в бронхи выстилает специальный эпителий, который задерживает частицы пыли и выводит их наружу.</a:t>
            </a:r>
          </a:p>
        </p:txBody>
      </p:sp>
      <p:sp>
        <p:nvSpPr>
          <p:cNvPr id="4" name="Стрелка вниз 3">
            <a:hlinkClick r:id="rId2" action="ppaction://hlinksldjump"/>
          </p:cNvPr>
          <p:cNvSpPr/>
          <p:nvPr/>
        </p:nvSpPr>
        <p:spPr>
          <a:xfrm rot="10800000">
            <a:off x="6215074" y="5072074"/>
            <a:ext cx="571504" cy="7143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5" descr="ANTN027">
            <a:hlinkClick r:id="" action="ppaction://noaction">
              <a:snd r:embed="rId3" name="applause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16" y="4500570"/>
            <a:ext cx="1576387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1268760"/>
            <a:ext cx="3451204" cy="3129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800" dirty="0" smtClean="0"/>
              <a:t>23. Ветеринарный врач Анастасия</a:t>
            </a:r>
          </a:p>
        </p:txBody>
      </p:sp>
      <p:sp>
        <p:nvSpPr>
          <p:cNvPr id="51203" name="Rectangle 5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r>
              <a:rPr lang="ru-RU" sz="2600" dirty="0" smtClean="0"/>
              <a:t>В моей практике у кошек встречается  такая опасная болезнь как </a:t>
            </a:r>
            <a:r>
              <a:rPr lang="ru-RU" sz="2600" dirty="0" err="1" smtClean="0"/>
              <a:t>поликистоз</a:t>
            </a:r>
            <a:r>
              <a:rPr lang="ru-RU" sz="2600" dirty="0" smtClean="0"/>
              <a:t>. А вы слышали про неё что-нибудь?</a:t>
            </a:r>
          </a:p>
        </p:txBody>
      </p:sp>
      <p:sp>
        <p:nvSpPr>
          <p:cNvPr id="51204" name="Rectangle 6"/>
          <p:cNvSpPr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endParaRPr lang="ru-RU" sz="4200">
              <a:solidFill>
                <a:schemeClr val="tx2"/>
              </a:solidFill>
              <a:latin typeface="Garamond" pitchFamily="18" charset="0"/>
            </a:endParaRPr>
          </a:p>
        </p:txBody>
      </p:sp>
      <p:pic>
        <p:nvPicPr>
          <p:cNvPr id="3" name="Объект 2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628800"/>
            <a:ext cx="2448272" cy="435248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dirty="0" smtClean="0"/>
              <a:t>23. Правильный ответ</a:t>
            </a:r>
          </a:p>
        </p:txBody>
      </p:sp>
      <p:sp>
        <p:nvSpPr>
          <p:cNvPr id="52228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119389" y="1484784"/>
            <a:ext cx="4762872" cy="4530725"/>
          </a:xfrm>
        </p:spPr>
        <p:txBody>
          <a:bodyPr/>
          <a:lstStyle/>
          <a:p>
            <a:pPr eaLnBrk="1" hangingPunct="1"/>
            <a:r>
              <a:rPr lang="ru-RU" sz="2600" dirty="0" err="1" smtClean="0"/>
              <a:t>Поликистоз</a:t>
            </a:r>
            <a:r>
              <a:rPr lang="ru-RU" sz="2600" dirty="0" smtClean="0"/>
              <a:t> –генетически обусловленная болезнь, которая встречается у некоторых пород кошек. Сопровождается серьёзными нарушениями функции почек.</a:t>
            </a:r>
          </a:p>
        </p:txBody>
      </p:sp>
      <p:sp>
        <p:nvSpPr>
          <p:cNvPr id="6" name="Стрелка вниз 5">
            <a:hlinkClick r:id="rId2" action="ppaction://hlinksldjump"/>
          </p:cNvPr>
          <p:cNvSpPr/>
          <p:nvPr/>
        </p:nvSpPr>
        <p:spPr>
          <a:xfrm rot="10800000">
            <a:off x="6215074" y="5072074"/>
            <a:ext cx="571504" cy="7143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5" descr="ANTN027">
            <a:hlinkClick r:id="" action="ppaction://noaction">
              <a:snd r:embed="rId3" name="applause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16" y="4500570"/>
            <a:ext cx="1576387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Объект 2"/>
          <p:cNvPicPr>
            <a:picLocks noGrp="1" noChangeAspect="1"/>
          </p:cNvPicPr>
          <p:nvPr>
            <p:ph sz="half"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758910"/>
            <a:ext cx="3697626" cy="332318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271" y="2284970"/>
            <a:ext cx="3413611" cy="2752224"/>
          </a:xfrm>
        </p:spPr>
      </p:pic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dirty="0" smtClean="0"/>
              <a:t>24. Чёрный ящик</a:t>
            </a:r>
          </a:p>
        </p:txBody>
      </p:sp>
      <p:sp>
        <p:nvSpPr>
          <p:cNvPr id="53251" name="Rectangle 7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r>
              <a:rPr lang="ru-RU" sz="2600" dirty="0" smtClean="0"/>
              <a:t>Какой орган регулирует все жизненно важные функции?</a:t>
            </a:r>
          </a:p>
        </p:txBody>
      </p:sp>
      <p:sp>
        <p:nvSpPr>
          <p:cNvPr id="79881" name="Rectangle 9"/>
          <p:cNvSpPr>
            <a:spLocks noChangeArrowheads="1"/>
          </p:cNvSpPr>
          <p:nvPr/>
        </p:nvSpPr>
        <p:spPr bwMode="auto">
          <a:xfrm>
            <a:off x="754385" y="1753246"/>
            <a:ext cx="3457575" cy="3744912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53254" name="Picture 10" descr="CRTN019">
            <a:hlinkClick r:id="" action="ppaction://noaction">
              <a:snd r:embed="rId3" name="Morda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4088" y="3501008"/>
            <a:ext cx="3238500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798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8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800" dirty="0" smtClean="0"/>
              <a:t>Маша с мопсом </a:t>
            </a:r>
            <a:r>
              <a:rPr lang="ru-RU" sz="3800" dirty="0" err="1" smtClean="0"/>
              <a:t>Джемкой</a:t>
            </a:r>
            <a:endParaRPr lang="ru-RU" sz="3800" dirty="0" smtClean="0"/>
          </a:p>
        </p:txBody>
      </p:sp>
      <p:sp>
        <p:nvSpPr>
          <p:cNvPr id="8195" name="Rectangle 5"/>
          <p:cNvSpPr>
            <a:spLocks noGrp="1" noChangeArrowheads="1"/>
          </p:cNvSpPr>
          <p:nvPr>
            <p:ph type="body" sz="half" idx="2"/>
          </p:nvPr>
        </p:nvSpPr>
        <p:spPr>
          <a:xfrm>
            <a:off x="4643438" y="1142984"/>
            <a:ext cx="4038600" cy="4530725"/>
          </a:xfrm>
        </p:spPr>
        <p:txBody>
          <a:bodyPr/>
          <a:lstStyle/>
          <a:p>
            <a:pPr eaLnBrk="1" hangingPunct="1"/>
            <a:r>
              <a:rPr lang="ru-RU" sz="2600" dirty="0" smtClean="0"/>
              <a:t>Скажите, пожалуйста, зачем моей собаке доктор посоветовал давать больше овощей?</a:t>
            </a:r>
          </a:p>
        </p:txBody>
      </p:sp>
      <p:sp>
        <p:nvSpPr>
          <p:cNvPr id="8197" name="WordArt 7">
            <a:hlinkClick r:id="" action="ppaction://hlinkshowjump?jump=nextslide"/>
          </p:cNvPr>
          <p:cNvSpPr>
            <a:spLocks noChangeArrowheads="1" noChangeShapeType="1" noTextEdit="1"/>
          </p:cNvSpPr>
          <p:nvPr/>
        </p:nvSpPr>
        <p:spPr bwMode="auto">
          <a:xfrm>
            <a:off x="4929190" y="5500702"/>
            <a:ext cx="377190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  <a:hlinkClick r:id="" action="ppaction://hlinkshowjump?jump=nextslide"/>
              </a:rPr>
              <a:t>Правильный</a:t>
            </a:r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 ответ</a:t>
            </a:r>
          </a:p>
        </p:txBody>
      </p:sp>
      <p:sp>
        <p:nvSpPr>
          <p:cNvPr id="8" name="Стрелка вниз 7">
            <a:hlinkClick r:id="rId2" action="ppaction://hlinksldjump"/>
          </p:cNvPr>
          <p:cNvSpPr/>
          <p:nvPr/>
        </p:nvSpPr>
        <p:spPr>
          <a:xfrm rot="10800000">
            <a:off x="8072462" y="4643446"/>
            <a:ext cx="571504" cy="7143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Объект 2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01185" y="1934377"/>
            <a:ext cx="4622490" cy="308166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dirty="0" smtClean="0"/>
              <a:t>24. Правильный ответ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15616" y="1196752"/>
            <a:ext cx="6264696" cy="3096344"/>
          </a:xfrm>
        </p:spPr>
        <p:txBody>
          <a:bodyPr/>
          <a:lstStyle/>
          <a:p>
            <a:pPr eaLnBrk="1" hangingPunct="1"/>
            <a:r>
              <a:rPr lang="ru-RU" dirty="0" smtClean="0"/>
              <a:t>Конечно же, это – мозг. Мозг – очень сложно устроенный орган, в котором находятся центры дыхания, пищеварения, гипоталамус регулирующий гормональную систему, а также центры всех условных и безусловных рефлексов.</a:t>
            </a:r>
          </a:p>
        </p:txBody>
      </p:sp>
      <p:sp>
        <p:nvSpPr>
          <p:cNvPr id="4" name="Стрелка вниз 3">
            <a:hlinkClick r:id="rId2" action="ppaction://hlinksldjump"/>
          </p:cNvPr>
          <p:cNvSpPr/>
          <p:nvPr/>
        </p:nvSpPr>
        <p:spPr>
          <a:xfrm rot="10800000">
            <a:off x="6215074" y="5072074"/>
            <a:ext cx="571504" cy="7143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5" descr="ANTN027">
            <a:hlinkClick r:id="" action="ppaction://noaction">
              <a:snd r:embed="rId3" name="applause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16" y="4500570"/>
            <a:ext cx="1576387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dirty="0" smtClean="0"/>
              <a:t>25. Николай и его друг Тоша</a:t>
            </a:r>
          </a:p>
        </p:txBody>
      </p:sp>
      <p:sp>
        <p:nvSpPr>
          <p:cNvPr id="55299" name="Rectangle 5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r>
              <a:rPr lang="ru-RU" sz="2600" dirty="0" smtClean="0"/>
              <a:t>Здравствуйте! Я взял свою собаку из приюта их приюта и очень её люблю. Хотел вас спросить:</a:t>
            </a:r>
          </a:p>
          <a:p>
            <a:pPr eaLnBrk="1" hangingPunct="1"/>
            <a:r>
              <a:rPr lang="ru-RU" sz="2600" dirty="0" smtClean="0"/>
              <a:t> А вы знаете что придаёт зубам собаки такую прочность?</a:t>
            </a:r>
          </a:p>
        </p:txBody>
      </p:sp>
      <p:sp>
        <p:nvSpPr>
          <p:cNvPr id="55301" name="WordArt 7">
            <a:hlinkClick r:id="" action="ppaction://hlinkshowjump?jump=nextslide"/>
          </p:cNvPr>
          <p:cNvSpPr>
            <a:spLocks noChangeArrowheads="1" noChangeShapeType="1" noTextEdit="1"/>
          </p:cNvSpPr>
          <p:nvPr/>
        </p:nvSpPr>
        <p:spPr bwMode="auto">
          <a:xfrm>
            <a:off x="4572000" y="5373688"/>
            <a:ext cx="377190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Правильный </a:t>
            </a:r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  <a:hlinkClick r:id="" action="ppaction://hlinkshowjump?jump=nextslide"/>
              </a:rPr>
              <a:t>ответ</a:t>
            </a:r>
            <a:endParaRPr lang="ru-RU" sz="3600" kern="10" dirty="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Impact"/>
            </a:endParaRPr>
          </a:p>
        </p:txBody>
      </p:sp>
      <p:pic>
        <p:nvPicPr>
          <p:cNvPr id="3" name="Объект 2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935225"/>
            <a:ext cx="3970784" cy="264591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dirty="0" smtClean="0"/>
              <a:t>25. Правильный ответ</a:t>
            </a:r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4043362" cy="4530725"/>
          </a:xfrm>
        </p:spPr>
        <p:txBody>
          <a:bodyPr/>
          <a:lstStyle/>
          <a:p>
            <a:pPr eaLnBrk="1" hangingPunct="1"/>
            <a:r>
              <a:rPr lang="ru-RU" dirty="0" smtClean="0"/>
              <a:t>Зубы такие прочные благодаря особому веществу, которое называется эмаль</a:t>
            </a:r>
          </a:p>
        </p:txBody>
      </p:sp>
      <p:sp>
        <p:nvSpPr>
          <p:cNvPr id="4" name="Стрелка вниз 3">
            <a:hlinkClick r:id="rId2" action="ppaction://hlinksldjump"/>
          </p:cNvPr>
          <p:cNvSpPr/>
          <p:nvPr/>
        </p:nvSpPr>
        <p:spPr>
          <a:xfrm rot="10800000">
            <a:off x="6215074" y="5072074"/>
            <a:ext cx="571504" cy="7143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5" descr="ANTN027">
            <a:hlinkClick r:id="" action="ppaction://noaction">
              <a:snd r:embed="rId3" name="applause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16" y="4500570"/>
            <a:ext cx="1576387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2941" y="1412776"/>
            <a:ext cx="2857500" cy="2857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dirty="0" smtClean="0"/>
              <a:t>26. Олег Петрович и его курцхаар </a:t>
            </a:r>
            <a:r>
              <a:rPr lang="ru-RU" dirty="0" err="1" smtClean="0"/>
              <a:t>Рик</a:t>
            </a:r>
            <a:endParaRPr lang="ru-RU" dirty="0" smtClean="0"/>
          </a:p>
        </p:txBody>
      </p:sp>
      <p:sp>
        <p:nvSpPr>
          <p:cNvPr id="57347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2699792" y="1928803"/>
            <a:ext cx="5767932" cy="2580318"/>
          </a:xfrm>
        </p:spPr>
        <p:txBody>
          <a:bodyPr/>
          <a:lstStyle/>
          <a:p>
            <a:pPr eaLnBrk="1" hangingPunct="1"/>
            <a:r>
              <a:rPr lang="ru-RU" sz="2600" dirty="0" smtClean="0"/>
              <a:t>Здравствуйте, юные ветврачи! В детстве мой пёс переболел серьёзной болезнью: вирусным энтеритом. Врач сказал, что после неё нарушается функция кишечника</a:t>
            </a:r>
          </a:p>
          <a:p>
            <a:pPr eaLnBrk="1" hangingPunct="1"/>
            <a:r>
              <a:rPr lang="ru-RU" sz="2600" dirty="0" smtClean="0"/>
              <a:t>Скажите мне, пожалуйста, а как устроен кишечник если посмотреть под микроскопом? </a:t>
            </a:r>
          </a:p>
        </p:txBody>
      </p:sp>
      <p:sp>
        <p:nvSpPr>
          <p:cNvPr id="57349" name="WordArt 8">
            <a:hlinkClick r:id="" action="ppaction://hlinkshowjump?jump=nextslide"/>
          </p:cNvPr>
          <p:cNvSpPr>
            <a:spLocks noChangeArrowheads="1" noChangeShapeType="1" noTextEdit="1"/>
          </p:cNvSpPr>
          <p:nvPr/>
        </p:nvSpPr>
        <p:spPr bwMode="auto">
          <a:xfrm>
            <a:off x="4500562" y="5553096"/>
            <a:ext cx="377190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  <a:hlinkClick r:id="" action="ppaction://hlinkshowjump?jump=nextslide"/>
              </a:rPr>
              <a:t>Правильный ответ</a:t>
            </a:r>
            <a:endParaRPr lang="ru-RU" sz="3600" kern="10" dirty="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Impact"/>
            </a:endParaRPr>
          </a:p>
        </p:txBody>
      </p:sp>
      <p:pic>
        <p:nvPicPr>
          <p:cNvPr id="3" name="Объект 2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352150"/>
            <a:ext cx="2386608" cy="194094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dirty="0" smtClean="0"/>
              <a:t>26. Правильный ответ</a:t>
            </a:r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3898776" cy="4530725"/>
          </a:xfrm>
        </p:spPr>
        <p:txBody>
          <a:bodyPr/>
          <a:lstStyle/>
          <a:p>
            <a:pPr eaLnBrk="1" hangingPunct="1"/>
            <a:r>
              <a:rPr lang="ru-RU" dirty="0" smtClean="0"/>
              <a:t>Слизистая кишечника имеет огромное количество ворсинок, которые и помогают всасыванию питательных веществ.</a:t>
            </a:r>
          </a:p>
        </p:txBody>
      </p:sp>
      <p:sp>
        <p:nvSpPr>
          <p:cNvPr id="4" name="Стрелка вниз 3">
            <a:hlinkClick r:id="rId2" action="ppaction://hlinksldjump"/>
          </p:cNvPr>
          <p:cNvSpPr/>
          <p:nvPr/>
        </p:nvSpPr>
        <p:spPr>
          <a:xfrm rot="10800000">
            <a:off x="6215074" y="5072074"/>
            <a:ext cx="571504" cy="7143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5" descr="ANTN027">
            <a:hlinkClick r:id="" action="ppaction://noaction">
              <a:snd r:embed="rId3" name="applause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16" y="4500570"/>
            <a:ext cx="1576387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1578" y="1844824"/>
            <a:ext cx="3810000" cy="26557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800" dirty="0" smtClean="0"/>
              <a:t>27. Щенок лабрадора </a:t>
            </a:r>
            <a:r>
              <a:rPr lang="ru-RU" sz="3800" dirty="0" err="1" smtClean="0"/>
              <a:t>Золотинка</a:t>
            </a:r>
            <a:endParaRPr lang="ru-RU" sz="3800" dirty="0" smtClean="0"/>
          </a:p>
        </p:txBody>
      </p:sp>
      <p:sp>
        <p:nvSpPr>
          <p:cNvPr id="59395" name="Rectangle 5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r>
              <a:rPr lang="ru-RU" sz="2600" dirty="0" smtClean="0"/>
              <a:t>Я очень люблю корм для взрослых собак, но знакомый ветврач говорит, что для меня он не подходит. А вы знаете чем отличается рацион щенка и взрослой собаки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572000" y="5286388"/>
            <a:ext cx="40005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  <a:hlinkClick r:id="" action="ppaction://hlinkshowjump?jump=nextslide"/>
              </a:rPr>
              <a:t>Правильный</a:t>
            </a:r>
            <a:r>
              <a:rPr lang="ru-RU" sz="3200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 ответ</a:t>
            </a:r>
            <a:endParaRPr lang="ru-RU" sz="3200" kern="10" dirty="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Impact"/>
            </a:endParaRPr>
          </a:p>
        </p:txBody>
      </p:sp>
      <p:pic>
        <p:nvPicPr>
          <p:cNvPr id="3" name="Объект 2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478015"/>
            <a:ext cx="4038600" cy="277509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dirty="0" smtClean="0"/>
              <a:t>27. Правильный ответ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1600201"/>
            <a:ext cx="4546848" cy="1828800"/>
          </a:xfrm>
        </p:spPr>
        <p:txBody>
          <a:bodyPr/>
          <a:lstStyle/>
          <a:p>
            <a:r>
              <a:rPr lang="ru-RU" dirty="0" err="1" smtClean="0"/>
              <a:t>Золотинка</a:t>
            </a:r>
            <a:r>
              <a:rPr lang="ru-RU" dirty="0" smtClean="0"/>
              <a:t>! Тебе нужен только корм для щенков. Там больше белка, минералов и витаминов по сравнению с кормом для взрослых!</a:t>
            </a:r>
            <a:endParaRPr lang="ru-RU" dirty="0"/>
          </a:p>
        </p:txBody>
      </p:sp>
      <p:sp>
        <p:nvSpPr>
          <p:cNvPr id="4" name="Стрелка вниз 3">
            <a:hlinkClick r:id="rId2" action="ppaction://hlinksldjump"/>
          </p:cNvPr>
          <p:cNvSpPr/>
          <p:nvPr/>
        </p:nvSpPr>
        <p:spPr>
          <a:xfrm rot="10800000">
            <a:off x="6215074" y="5072074"/>
            <a:ext cx="571504" cy="7143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5" descr="ANTN027">
            <a:hlinkClick r:id="" action="ppaction://noaction">
              <a:snd r:embed="rId3" name="applause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16" y="4500570"/>
            <a:ext cx="1576387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8113" y="938717"/>
            <a:ext cx="2025424" cy="35618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dirty="0" smtClean="0"/>
              <a:t>28. Семья </a:t>
            </a:r>
            <a:r>
              <a:rPr lang="ru-RU" dirty="0" smtClean="0"/>
              <a:t>Клепиковых</a:t>
            </a:r>
            <a:endParaRPr lang="ru-RU" dirty="0" smtClean="0"/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931321" y="1678004"/>
            <a:ext cx="3726156" cy="3150112"/>
          </a:xfrm>
        </p:spPr>
        <p:txBody>
          <a:bodyPr/>
          <a:lstStyle/>
          <a:p>
            <a:pPr eaLnBrk="1" hangingPunct="1"/>
            <a:r>
              <a:rPr lang="ru-RU" sz="2800" dirty="0" smtClean="0"/>
              <a:t>Здравствуйте, юннаты! Наш вопрос, наверное, самый сложный! Скажите в каких венах течёт артериальная кровь?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700808"/>
            <a:ext cx="4031729" cy="3101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28. Правильный ответ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357298"/>
            <a:ext cx="4257676" cy="4530725"/>
          </a:xfrm>
        </p:spPr>
        <p:txBody>
          <a:bodyPr/>
          <a:lstStyle/>
          <a:p>
            <a:r>
              <a:rPr lang="ru-RU" sz="3200" dirty="0" smtClean="0"/>
              <a:t>По легочным венам течёт артериальная кровь, так как она возвращается из лёгких и насыщена кислородом. По легочным артериям течёт венозная кровь</a:t>
            </a:r>
            <a:endParaRPr lang="ru-RU" sz="32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1340768"/>
            <a:ext cx="3463188" cy="41644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v_mire_ zhivotnih_klip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214282" y="267868"/>
            <a:ext cx="8572560" cy="642942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139825"/>
          </a:xfrm>
        </p:spPr>
        <p:txBody>
          <a:bodyPr/>
          <a:lstStyle/>
          <a:p>
            <a:r>
              <a:rPr lang="ru-RU" dirty="0" smtClean="0"/>
              <a:t>29. Музыкальная пауза!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dirty="0" smtClean="0"/>
              <a:t>2. Правильный ответ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dirty="0" smtClean="0"/>
              <a:t>Овощи в рационе собаки просто необходимы. Они стимулируют работу кишечника, а для мопса это очень актуально. </a:t>
            </a:r>
            <a:r>
              <a:rPr lang="ru-RU" dirty="0" err="1" smtClean="0"/>
              <a:t>Переваримая</a:t>
            </a:r>
            <a:r>
              <a:rPr lang="ru-RU" dirty="0" smtClean="0"/>
              <a:t> клетчатка поддерживает здоровую микрофлору кишечника.</a:t>
            </a:r>
          </a:p>
        </p:txBody>
      </p:sp>
      <p:pic>
        <p:nvPicPr>
          <p:cNvPr id="4" name="Picture 5" descr="ANTN027">
            <a:hlinkClick r:id="" action="ppaction://noaction">
              <a:snd r:embed="rId2" name="applause.wav"/>
            </a:hlinkClick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8" y="4572008"/>
            <a:ext cx="1576387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трелка вниз 4">
            <a:hlinkClick r:id="rId4" action="ppaction://hlinksldjump"/>
          </p:cNvPr>
          <p:cNvSpPr/>
          <p:nvPr/>
        </p:nvSpPr>
        <p:spPr>
          <a:xfrm rot="10800000">
            <a:off x="5643570" y="5072074"/>
            <a:ext cx="571504" cy="7143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800" dirty="0" smtClean="0"/>
              <a:t>3. Олег и </a:t>
            </a:r>
            <a:r>
              <a:rPr lang="ru-RU" sz="3800" dirty="0" err="1" smtClean="0"/>
              <a:t>цвергшнауцер</a:t>
            </a:r>
            <a:r>
              <a:rPr lang="ru-RU" sz="3800" dirty="0" smtClean="0"/>
              <a:t> Сеня</a:t>
            </a:r>
          </a:p>
        </p:txBody>
      </p:sp>
      <p:sp>
        <p:nvSpPr>
          <p:cNvPr id="10243" name="Rectangle 9"/>
          <p:cNvSpPr>
            <a:spLocks noGrp="1" noChangeArrowheads="1"/>
          </p:cNvSpPr>
          <p:nvPr>
            <p:ph type="body" sz="half" idx="2"/>
          </p:nvPr>
        </p:nvSpPr>
        <p:spPr>
          <a:xfrm>
            <a:off x="4429124" y="1142984"/>
            <a:ext cx="4038600" cy="453072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600" dirty="0" smtClean="0"/>
              <a:t>Здравствуйте! Скоро мы с моей собакой поедем в отпуск в Крым. Скажите, что мне надо делать, чтобы моя собака меньше потела и ей было не так жарко?</a:t>
            </a:r>
          </a:p>
        </p:txBody>
      </p:sp>
      <p:sp>
        <p:nvSpPr>
          <p:cNvPr id="10245" name="WordArt 11">
            <a:hlinkClick r:id="" action="ppaction://hlinkshowjump?jump=nextslide"/>
          </p:cNvPr>
          <p:cNvSpPr>
            <a:spLocks noChangeArrowheads="1" noChangeShapeType="1" noTextEdit="1"/>
          </p:cNvSpPr>
          <p:nvPr/>
        </p:nvSpPr>
        <p:spPr bwMode="auto">
          <a:xfrm>
            <a:off x="4572000" y="5500702"/>
            <a:ext cx="377190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  <a:hlinkClick r:id="" action="ppaction://hlinkshowjump?jump=nextslide"/>
              </a:rPr>
              <a:t>Правильный</a:t>
            </a:r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 ответ</a:t>
            </a: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258" y="1600200"/>
            <a:ext cx="3020483" cy="45307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dirty="0" smtClean="0"/>
              <a:t>3. Правильный ответ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4762872" cy="4530725"/>
          </a:xfrm>
        </p:spPr>
        <p:txBody>
          <a:bodyPr/>
          <a:lstStyle/>
          <a:p>
            <a:pPr eaLnBrk="1" hangingPunct="1"/>
            <a:r>
              <a:rPr lang="ru-RU" dirty="0" smtClean="0"/>
              <a:t>Олег! У собак вообще нет потовых желёз,. Чтобы было не так жарко просто давай ей побольше воды, избегай прогулок в полуденные часы. Можно даже сделать панамку для любимца.</a:t>
            </a:r>
          </a:p>
        </p:txBody>
      </p:sp>
      <p:pic>
        <p:nvPicPr>
          <p:cNvPr id="4" name="Picture 5" descr="ANTN027">
            <a:hlinkClick r:id="" action="ppaction://noaction">
              <a:snd r:embed="rId2" name="applause.wav"/>
            </a:hlinkClick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72264" y="4286256"/>
            <a:ext cx="1576387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трелка вниз 4">
            <a:hlinkClick r:id="rId4" action="ppaction://hlinksldjump"/>
          </p:cNvPr>
          <p:cNvSpPr/>
          <p:nvPr/>
        </p:nvSpPr>
        <p:spPr>
          <a:xfrm rot="10800000">
            <a:off x="5857884" y="4714884"/>
            <a:ext cx="571504" cy="7143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492161"/>
            <a:ext cx="3005589" cy="38095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dirty="0" smtClean="0"/>
              <a:t>4.Татьна и </a:t>
            </a:r>
            <a:r>
              <a:rPr lang="ru-RU" dirty="0" err="1" smtClean="0"/>
              <a:t>джекрассел</a:t>
            </a:r>
            <a:r>
              <a:rPr lang="ru-RU" dirty="0" smtClean="0"/>
              <a:t> терьер Майкл</a:t>
            </a:r>
          </a:p>
        </p:txBody>
      </p:sp>
      <p:sp>
        <p:nvSpPr>
          <p:cNvPr id="12291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572000" y="1285860"/>
            <a:ext cx="4038600" cy="4530725"/>
          </a:xfrm>
        </p:spPr>
        <p:txBody>
          <a:bodyPr/>
          <a:lstStyle/>
          <a:p>
            <a:pPr eaLnBrk="1" hangingPunct="1"/>
            <a:r>
              <a:rPr lang="ru-RU" sz="2600" dirty="0" smtClean="0"/>
              <a:t>Здравствуйте! Я слышала, что слюна у собаки может убивать микробы. Это правда?</a:t>
            </a:r>
          </a:p>
        </p:txBody>
      </p:sp>
      <p:sp>
        <p:nvSpPr>
          <p:cNvPr id="12293" name="WordArt 8">
            <a:hlinkClick r:id="" action="ppaction://hlinkshowjump?jump=nextslide"/>
          </p:cNvPr>
          <p:cNvSpPr>
            <a:spLocks noChangeArrowheads="1" noChangeShapeType="1" noTextEdit="1"/>
          </p:cNvSpPr>
          <p:nvPr/>
        </p:nvSpPr>
        <p:spPr bwMode="auto">
          <a:xfrm>
            <a:off x="4356100" y="5661025"/>
            <a:ext cx="377190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  <a:hlinkClick r:id="" action="ppaction://hlinkshowjump?jump=nextslide"/>
              </a:rPr>
              <a:t>Правильный</a:t>
            </a:r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 ответ</a:t>
            </a:r>
          </a:p>
        </p:txBody>
      </p:sp>
      <p:pic>
        <p:nvPicPr>
          <p:cNvPr id="3" name="Объект 2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008" y="1600200"/>
            <a:ext cx="3022983" cy="45307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Край">
  <a:themeElements>
    <a:clrScheme name="Край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Край">
      <a:majorFont>
        <a:latin typeface="Garamond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рай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ай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ай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ай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ай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ай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ай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рай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рай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Edge</Template>
  <TotalTime>1175</TotalTime>
  <Words>1698</Words>
  <Application>Microsoft Office PowerPoint</Application>
  <PresentationFormat>Экран (4:3)</PresentationFormat>
  <Paragraphs>176</Paragraphs>
  <Slides>59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59</vt:i4>
      </vt:variant>
    </vt:vector>
  </HeadingPairs>
  <TitlesOfParts>
    <vt:vector size="60" baseType="lpstr">
      <vt:lpstr>Край</vt:lpstr>
      <vt:lpstr>Интерактивная игра  «Что? Где? Когда?»</vt:lpstr>
      <vt:lpstr>Выбери вопрос!</vt:lpstr>
      <vt:lpstr>1.Наталья и папильон-бабачка Рози </vt:lpstr>
      <vt:lpstr>1.Правильный ответ</vt:lpstr>
      <vt:lpstr>Маша с мопсом Джемкой</vt:lpstr>
      <vt:lpstr>2. Правильный ответ</vt:lpstr>
      <vt:lpstr>3. Олег и цвергшнауцер Сеня</vt:lpstr>
      <vt:lpstr>3. Правильный ответ</vt:lpstr>
      <vt:lpstr>4.Татьна и джекрассел терьер Майкл</vt:lpstr>
      <vt:lpstr>4. Правильный ответ</vt:lpstr>
      <vt:lpstr>5. Сфинкс Афродита. </vt:lpstr>
      <vt:lpstr>5. Правильный ответ</vt:lpstr>
      <vt:lpstr>6. Лена и сибирские хаски Ричи и Джон</vt:lpstr>
      <vt:lpstr>6. Правильный ответ</vt:lpstr>
      <vt:lpstr>7. Ученица СЮН Саша Абдрахманова</vt:lpstr>
      <vt:lpstr>7. Правильный ответ</vt:lpstr>
      <vt:lpstr>8. Фарида и китайская хохлатка Филя</vt:lpstr>
      <vt:lpstr>8. Правильный ответ</vt:lpstr>
      <vt:lpstr>9. Ученица СЮН Женя и её спаниель Лада</vt:lpstr>
      <vt:lpstr>9. Правильный ответ</vt:lpstr>
      <vt:lpstr>10. Лиза и лабрадор Фаня</vt:lpstr>
      <vt:lpstr>10. Правильный ответ</vt:lpstr>
      <vt:lpstr>11. Студенты ветеринарного института.</vt:lpstr>
      <vt:lpstr>11. Правильный ответ</vt:lpstr>
      <vt:lpstr>12.Анастасия Гализова –выпускница Омского ветеринарного института</vt:lpstr>
      <vt:lpstr>12.Правильный ответ</vt:lpstr>
      <vt:lpstr>13. Щенок лабрадора Бим</vt:lpstr>
      <vt:lpstr>13. Правильный ответ</vt:lpstr>
      <vt:lpstr>14. Ветеринарная клиника «Лапы и хвосты»</vt:lpstr>
      <vt:lpstr>14. Правильный ответ</vt:lpstr>
      <vt:lpstr>15. Гуля и тибетский спаниель Чак</vt:lpstr>
      <vt:lpstr>15. Правильный ответ</vt:lpstr>
      <vt:lpstr>16. Лиза Скворцова и шпиц Боня</vt:lpstr>
      <vt:lpstr>16. Правильный ответ</vt:lpstr>
      <vt:lpstr>17. Саша и его бигль Ральф</vt:lpstr>
      <vt:lpstr>17. Правильный ответ</vt:lpstr>
      <vt:lpstr>18. Маша и её любимец Майк</vt:lpstr>
      <vt:lpstr>18. Правильный ответ</vt:lpstr>
      <vt:lpstr>19. Наталья и хаски Мороз</vt:lpstr>
      <vt:lpstr>19. Правильный ответ</vt:lpstr>
      <vt:lpstr>20. Юннатка Анжела. </vt:lpstr>
      <vt:lpstr>20. Правильный ответ</vt:lpstr>
      <vt:lpstr>21. Выпускница ветеринарного института Настя.</vt:lpstr>
      <vt:lpstr>21. Правильный ответ</vt:lpstr>
      <vt:lpstr>22. Елена и Михаил Воробьёвы  и их шпицы Фунтик и Бантик</vt:lpstr>
      <vt:lpstr>22. Правильный ответ</vt:lpstr>
      <vt:lpstr>23. Ветеринарный врач Анастасия</vt:lpstr>
      <vt:lpstr>23. Правильный ответ</vt:lpstr>
      <vt:lpstr>24. Чёрный ящик</vt:lpstr>
      <vt:lpstr>24. Правильный ответ</vt:lpstr>
      <vt:lpstr>25. Николай и его друг Тоша</vt:lpstr>
      <vt:lpstr>25. Правильный ответ</vt:lpstr>
      <vt:lpstr>26. Олег Петрович и его курцхаар Рик</vt:lpstr>
      <vt:lpstr>26. Правильный ответ</vt:lpstr>
      <vt:lpstr>27. Щенок лабрадора Золотинка</vt:lpstr>
      <vt:lpstr>27. Правильный ответ</vt:lpstr>
      <vt:lpstr>28. Семья Клепиковых</vt:lpstr>
      <vt:lpstr>28. Правильный ответ</vt:lpstr>
      <vt:lpstr>29. Музыкальная пауза!</vt:lpstr>
    </vt:vector>
  </TitlesOfParts>
  <Company>Дом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игра  «Что? Где? Когда?»</dc:title>
  <dc:creator>Усовы</dc:creator>
  <cp:lastModifiedBy>Админ</cp:lastModifiedBy>
  <cp:revision>76</cp:revision>
  <dcterms:created xsi:type="dcterms:W3CDTF">2009-11-04T17:10:48Z</dcterms:created>
  <dcterms:modified xsi:type="dcterms:W3CDTF">2025-03-31T12:43:03Z</dcterms:modified>
</cp:coreProperties>
</file>